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handoutMasterIdLst>
    <p:handoutMasterId r:id="rId23"/>
  </p:handoutMasterIdLst>
  <p:sldIdLst>
    <p:sldId id="256" r:id="rId5"/>
    <p:sldId id="305" r:id="rId6"/>
    <p:sldId id="307" r:id="rId7"/>
    <p:sldId id="308" r:id="rId8"/>
    <p:sldId id="320" r:id="rId9"/>
    <p:sldId id="323" r:id="rId10"/>
    <p:sldId id="324" r:id="rId11"/>
    <p:sldId id="312" r:id="rId12"/>
    <p:sldId id="313" r:id="rId13"/>
    <p:sldId id="322" r:id="rId14"/>
    <p:sldId id="315" r:id="rId15"/>
    <p:sldId id="316" r:id="rId16"/>
    <p:sldId id="321" r:id="rId17"/>
    <p:sldId id="317" r:id="rId18"/>
    <p:sldId id="325" r:id="rId19"/>
    <p:sldId id="318" r:id="rId20"/>
    <p:sldId id="319" r:id="rId21"/>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Open Sans" panose="020B0604020202020204" charset="0"/>
      <p:regular r:id="rId30"/>
      <p:bold r:id="rId31"/>
      <p:italic r:id="rId32"/>
      <p:boldItalic r:id="rId33"/>
    </p:embeddedFont>
    <p:embeddedFont>
      <p:font typeface="Open Sans ExtraBold" panose="020B0604020202020204" charset="0"/>
      <p:bold r:id="rId34"/>
      <p:italic r:id="rId35"/>
      <p:boldItalic r:id="rId36"/>
    </p:embeddedFont>
    <p:embeddedFont>
      <p:font typeface="Open Sans Light" panose="020B0604020202020204" charset="0"/>
      <p:regular r:id="rId37"/>
      <p:italic r:id="rId38"/>
    </p:embeddedFont>
    <p:embeddedFont>
      <p:font typeface="Open Sans Light ITALIC" panose="020B0604020202020204" charset="0"/>
      <p: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umbus, Megan (NIH/OD) [E]" initials="CM([ [2]" lastIdx="7" clrIdx="6">
    <p:extLst>
      <p:ext uri="{19B8F6BF-5375-455C-9EA6-DF929625EA0E}">
        <p15:presenceInfo xmlns:p15="http://schemas.microsoft.com/office/powerpoint/2012/main" userId="S::columbum@nih.gov::a814b567-0fe2-4d52-b753-aca9f82d8869" providerId="AD"/>
      </p:ext>
    </p:extLst>
  </p:cmAuthor>
  <p:cmAuthor id="1" name="Evan Wowk" initials="EW" lastIdx="4" clrIdx="0">
    <p:extLst>
      <p:ext uri="{19B8F6BF-5375-455C-9EA6-DF929625EA0E}">
        <p15:presenceInfo xmlns:p15="http://schemas.microsoft.com/office/powerpoint/2012/main" userId="Evan Wowk" providerId="None"/>
      </p:ext>
    </p:extLst>
  </p:cmAuthor>
  <p:cmAuthor id="2" name="Dean, Sophie (NIH/OD) [C]" initials="DS([" lastIdx="6" clrIdx="1">
    <p:extLst>
      <p:ext uri="{19B8F6BF-5375-455C-9EA6-DF929625EA0E}">
        <p15:presenceInfo xmlns:p15="http://schemas.microsoft.com/office/powerpoint/2012/main" userId="S-1-5-21-12604286-656692736-1848903544-928839" providerId="AD"/>
      </p:ext>
    </p:extLst>
  </p:cmAuthor>
  <p:cmAuthor id="3" name="Sullivan, Elyse (NIH/OD) [E]" initials="SE([" lastIdx="6" clrIdx="2">
    <p:extLst>
      <p:ext uri="{19B8F6BF-5375-455C-9EA6-DF929625EA0E}">
        <p15:presenceInfo xmlns:p15="http://schemas.microsoft.com/office/powerpoint/2012/main" userId="S-1-5-21-12604286-656692736-1848903544-685449" providerId="AD"/>
      </p:ext>
    </p:extLst>
  </p:cmAuthor>
  <p:cmAuthor id="4" name="Columbus, Megan (NIH/OD) [E]" initials="CM([" lastIdx="6" clrIdx="3">
    <p:extLst>
      <p:ext uri="{19B8F6BF-5375-455C-9EA6-DF929625EA0E}">
        <p15:presenceInfo xmlns:p15="http://schemas.microsoft.com/office/powerpoint/2012/main" userId="S-1-5-21-12604286-656692736-1848903544-75418" providerId="AD"/>
      </p:ext>
    </p:extLst>
  </p:cmAuthor>
  <p:cmAuthor id="5" name="Dean, Sophie (NIH/OD) [C]" initials="DS([ [2]" lastIdx="12" clrIdx="4">
    <p:extLst>
      <p:ext uri="{19B8F6BF-5375-455C-9EA6-DF929625EA0E}">
        <p15:presenceInfo xmlns:p15="http://schemas.microsoft.com/office/powerpoint/2012/main" userId="S::deansa@nih.gov::b9b6c99b-8a52-4144-81e4-ca1e0f53be8f" providerId="AD"/>
      </p:ext>
    </p:extLst>
  </p:cmAuthor>
  <p:cmAuthor id="6" name="Sullivan, Elyse (NIH/OD) [E]" initials="SE([ [2]" lastIdx="9" clrIdx="5">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59A80F"/>
    <a:srgbClr val="008080"/>
    <a:srgbClr val="FFFFFF"/>
    <a:srgbClr val="616265"/>
    <a:srgbClr val="0F7FC9"/>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5BC35-6FCE-4AC0-A83E-63EC9E19B863}" v="4" dt="2020-06-12T19:56:20.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7" autoAdjust="0"/>
    <p:restoredTop sz="95232" autoAdjust="0"/>
  </p:normalViewPr>
  <p:slideViewPr>
    <p:cSldViewPr snapToGrid="0">
      <p:cViewPr varScale="1">
        <p:scale>
          <a:sx n="49" d="100"/>
          <a:sy n="49" d="100"/>
        </p:scale>
        <p:origin x="876" y="36"/>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85" d="100"/>
          <a:sy n="85" d="100"/>
        </p:scale>
        <p:origin x="3027" y="7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E80EA6-E01D-4D7F-8FC8-C686EEBFB8BE}" type="datetimeFigureOut">
              <a:rPr lang="en-US" smtClean="0"/>
              <a:t>7/31/2020</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8B03B-F6A5-45A5-9EDA-61BAA85D7791}" type="datetimeFigureOut">
              <a:rPr lang="en-US" smtClean="0"/>
              <a:t>7/31/2020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hyperlink" Target="https://grants.nih.gov/grants/guide/notice-files/NOT-OD-20-123.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faqs#/covid-19.htm" TargetMode="External"/><Relationship Id="rId2" Type="http://schemas.openxmlformats.org/officeDocument/2006/relationships/hyperlink" Target="https://grants.nih.gov/policy/natural-disasters/corona-virus/nih-omb-memo.ht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faqs#/covid-19.htm" TargetMode="External"/><Relationship Id="rId2" Type="http://schemas.openxmlformats.org/officeDocument/2006/relationships/hyperlink" Target="https://grants.nih.gov/grants/guide/notice-files/NOT-OD-20-087.htm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olaw.nih.gov/covid-19.htm" TargetMode="External"/><Relationship Id="rId2" Type="http://schemas.openxmlformats.org/officeDocument/2006/relationships/hyperlink" Target="https://grants.nih.gov/grants/guide/notice-files/NOT-OD-20-088.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faqs#/covid-19.htm" TargetMode="External"/><Relationship Id="rId2" Type="http://schemas.openxmlformats.org/officeDocument/2006/relationships/hyperlink" Target="https://grants.nih.gov/grants/guide/notice-files/NOT-OD-20-086.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faqs#/covid-19.htm" TargetMode="External"/><Relationship Id="rId2" Type="http://schemas.openxmlformats.org/officeDocument/2006/relationships/hyperlink" Target="https://grants.nih.gov/grants/guide/notice-files/NOT-OD-20-086.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grants.nih.gov/faqs#/covid-19.ht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rantspolicy@nih.gov" TargetMode="External"/><Relationship Id="rId1" Type="http://schemas.openxmlformats.org/officeDocument/2006/relationships/slideLayout" Target="../slideLayouts/slideLayout3.xml"/><Relationship Id="rId4" Type="http://schemas.openxmlformats.org/officeDocument/2006/relationships/hyperlink" Target="https://grants.nih.gov/policy/natural-disasters/corona-viru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rants.nih.gov/policy/natural-disasters/corona-virus.ht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rants.nih.gov/policy/natural-disasters/corona-virus.ht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0-121.html" TargetMode="Externa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nih.gov/research-training/medical-research-initiatives/rad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ctrn.org/radx"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grants.nih.gov/faqs#/covid-19.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policy/natural-disasters/corona-virus.htm" TargetMode="External"/><Relationship Id="rId2" Type="http://schemas.openxmlformats.org/officeDocument/2006/relationships/hyperlink" Target="https://grants.nih.gov/grants/guide/notice-files/NOT-OD-15-039.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1311757" y="2907588"/>
            <a:ext cx="9568486" cy="2398715"/>
          </a:xfrm>
          <a:solidFill>
            <a:schemeClr val="bg1"/>
          </a:solidFill>
        </p:spPr>
        <p:txBody>
          <a:bodyPr>
            <a:noAutofit/>
          </a:bodyPr>
          <a:lstStyle/>
          <a:p>
            <a:r>
              <a:rPr lang="en-US" sz="5400" dirty="0"/>
              <a:t>Information for NIH Applicants and Recipients of NIH Funding Related to COVID-19</a:t>
            </a:r>
            <a:br>
              <a:rPr lang="en-US" sz="5400" dirty="0"/>
            </a:br>
            <a:endParaRPr lang="en-US" sz="2000" dirty="0"/>
          </a:p>
        </p:txBody>
      </p:sp>
      <p:sp>
        <p:nvSpPr>
          <p:cNvPr id="7" name="Text Placeholder 6">
            <a:extLst>
              <a:ext uri="{FF2B5EF4-FFF2-40B4-BE49-F238E27FC236}">
                <a16:creationId xmlns:a16="http://schemas.microsoft.com/office/drawing/2014/main" id="{90FE877B-E41C-4A02-AFF6-988318D08EA1}"/>
              </a:ext>
            </a:extLst>
          </p:cNvPr>
          <p:cNvSpPr>
            <a:spLocks noGrp="1"/>
          </p:cNvSpPr>
          <p:nvPr>
            <p:ph type="body" idx="1"/>
          </p:nvPr>
        </p:nvSpPr>
        <p:spPr>
          <a:xfrm>
            <a:off x="617177" y="6510821"/>
            <a:ext cx="10577689" cy="347179"/>
          </a:xfrm>
        </p:spPr>
        <p:txBody>
          <a:bodyPr>
            <a:normAutofit/>
          </a:bodyPr>
          <a:lstStyle/>
          <a:p>
            <a:r>
              <a:rPr lang="en-US" sz="1600" dirty="0">
                <a:solidFill>
                  <a:schemeClr val="tx1">
                    <a:lumMod val="75000"/>
                    <a:lumOff val="25000"/>
                  </a:schemeClr>
                </a:solidFill>
              </a:rPr>
              <a:t>Updated July 17, 2020</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9C73C7-FD4F-423C-9BF6-88A4024B7C0C}"/>
              </a:ext>
            </a:extLst>
          </p:cNvPr>
          <p:cNvSpPr>
            <a:spLocks noGrp="1"/>
          </p:cNvSpPr>
          <p:nvPr>
            <p:ph type="sldNum" sz="quarter" idx="4"/>
          </p:nvPr>
        </p:nvSpPr>
        <p:spPr/>
        <p:txBody>
          <a:bodyPr/>
          <a:lstStyle/>
          <a:p>
            <a:fld id="{A7DDB576-49B3-42E2-89EA-6E35EA8EF806}" type="slidenum">
              <a:rPr lang="en-US" smtClean="0"/>
              <a:pPr/>
              <a:t>10</a:t>
            </a:fld>
            <a:endParaRPr lang="en-US" dirty="0"/>
          </a:p>
        </p:txBody>
      </p:sp>
      <p:sp>
        <p:nvSpPr>
          <p:cNvPr id="3" name="Content Placeholder 2">
            <a:extLst>
              <a:ext uri="{FF2B5EF4-FFF2-40B4-BE49-F238E27FC236}">
                <a16:creationId xmlns:a16="http://schemas.microsoft.com/office/drawing/2014/main" id="{3759BEC1-7DB7-4F9B-99B9-6301A0C22F8B}"/>
              </a:ext>
            </a:extLst>
          </p:cNvPr>
          <p:cNvSpPr>
            <a:spLocks noGrp="1"/>
          </p:cNvSpPr>
          <p:nvPr>
            <p:ph idx="1"/>
          </p:nvPr>
        </p:nvSpPr>
        <p:spPr>
          <a:xfrm>
            <a:off x="838200" y="1408235"/>
            <a:ext cx="10515600" cy="4351338"/>
          </a:xfrm>
        </p:spPr>
        <p:txBody>
          <a:bodyPr>
            <a:normAutofit/>
          </a:bodyPr>
          <a:lstStyle/>
          <a:p>
            <a:pPr marL="0" indent="0">
              <a:buNone/>
            </a:pPr>
            <a:r>
              <a:rPr lang="en-US" dirty="0"/>
              <a:t>NIH has implemented a special exception to allow preliminary data as post submission materials beginning with due dates/on/after May 25, 2020:</a:t>
            </a:r>
          </a:p>
          <a:p>
            <a:pPr lvl="1"/>
            <a:r>
              <a:rPr lang="en-US" dirty="0"/>
              <a:t>Preliminary data must be submitted 30 days before the study section meeting</a:t>
            </a:r>
          </a:p>
          <a:p>
            <a:pPr lvl="1"/>
            <a:r>
              <a:rPr lang="en-US" dirty="0"/>
              <a:t>AOR concurrence required</a:t>
            </a:r>
          </a:p>
          <a:p>
            <a:pPr lvl="1"/>
            <a:r>
              <a:rPr lang="en-US" dirty="0"/>
              <a:t>One page of preliminary data will be accepted for single component applications or for each component of a multi-component application</a:t>
            </a:r>
          </a:p>
          <a:p>
            <a:pPr lvl="1"/>
            <a:r>
              <a:rPr lang="en-US" dirty="0"/>
              <a:t>Funding opportunity must allow preliminary data (i.e. does not explicitly indicate preliminary data is not allowed)</a:t>
            </a:r>
          </a:p>
          <a:p>
            <a:pPr lvl="1"/>
            <a:r>
              <a:rPr lang="en-US" dirty="0"/>
              <a:t>Post-submission materials will not be accepted for applications for emergency competitive revisions and urgent competitive revisions which undergo expedited review</a:t>
            </a:r>
          </a:p>
          <a:p>
            <a:pPr lvl="1"/>
            <a:endParaRPr lang="en-US" dirty="0"/>
          </a:p>
        </p:txBody>
      </p:sp>
      <p:sp>
        <p:nvSpPr>
          <p:cNvPr id="4" name="Title 3">
            <a:extLst>
              <a:ext uri="{FF2B5EF4-FFF2-40B4-BE49-F238E27FC236}">
                <a16:creationId xmlns:a16="http://schemas.microsoft.com/office/drawing/2014/main" id="{7EF93135-9891-4661-BA26-DCF652D49A69}"/>
              </a:ext>
            </a:extLst>
          </p:cNvPr>
          <p:cNvSpPr>
            <a:spLocks noGrp="1"/>
          </p:cNvSpPr>
          <p:nvPr>
            <p:ph type="title"/>
          </p:nvPr>
        </p:nvSpPr>
        <p:spPr>
          <a:xfrm>
            <a:off x="838200" y="148676"/>
            <a:ext cx="10515600" cy="1325563"/>
          </a:xfrm>
        </p:spPr>
        <p:txBody>
          <a:bodyPr/>
          <a:lstStyle/>
          <a:p>
            <a:r>
              <a:rPr lang="en-US" dirty="0"/>
              <a:t>Post-Submission Materials</a:t>
            </a:r>
          </a:p>
        </p:txBody>
      </p:sp>
      <p:sp>
        <p:nvSpPr>
          <p:cNvPr id="5" name="TextBox 4" descr="Late application policy notices are listed on the Coronavirus Disease 2019 (COVID-19): Information for NIH Applicants and Recipients of NIH Funding website&#10;&#10;">
            <a:extLst>
              <a:ext uri="{FF2B5EF4-FFF2-40B4-BE49-F238E27FC236}">
                <a16:creationId xmlns:a16="http://schemas.microsoft.com/office/drawing/2014/main" id="{D584B694-76E1-451F-B4CD-95C6D70D3A98}"/>
              </a:ext>
            </a:extLst>
          </p:cNvPr>
          <p:cNvSpPr txBox="1"/>
          <p:nvPr/>
        </p:nvSpPr>
        <p:spPr>
          <a:xfrm>
            <a:off x="3702356" y="5998805"/>
            <a:ext cx="4953964" cy="715089"/>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lvl="0"/>
            <a:r>
              <a:rPr lang="en-US" dirty="0"/>
              <a:t>Learn more: </a:t>
            </a:r>
            <a:r>
              <a:rPr lang="en-US" dirty="0">
                <a:hlinkClick r:id="rId2"/>
              </a:rPr>
              <a:t>NOT-OD-20-123</a:t>
            </a:r>
            <a:endParaRPr lang="en-US" dirty="0"/>
          </a:p>
        </p:txBody>
      </p:sp>
    </p:spTree>
    <p:extLst>
      <p:ext uri="{BB962C8B-B14F-4D97-AF65-F5344CB8AC3E}">
        <p14:creationId xmlns:p14="http://schemas.microsoft.com/office/powerpoint/2010/main" val="42784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9E0BF5-3880-40A3-967C-E3BFABAA2A32}"/>
              </a:ext>
            </a:extLst>
          </p:cNvPr>
          <p:cNvSpPr>
            <a:spLocks noGrp="1"/>
          </p:cNvSpPr>
          <p:nvPr>
            <p:ph type="sldNum" sz="quarter" idx="4"/>
          </p:nvPr>
        </p:nvSpPr>
        <p:spPr/>
        <p:txBody>
          <a:bodyPr/>
          <a:lstStyle/>
          <a:p>
            <a:fld id="{A7DDB576-49B3-42E2-89EA-6E35EA8EF806}" type="slidenum">
              <a:rPr lang="en-US" smtClean="0"/>
              <a:pPr/>
              <a:t>11</a:t>
            </a:fld>
            <a:endParaRPr lang="en-US" dirty="0"/>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38200" y="1328718"/>
            <a:ext cx="10515600" cy="4351338"/>
          </a:xfrm>
        </p:spPr>
        <p:txBody>
          <a:bodyPr/>
          <a:lstStyle/>
          <a:p>
            <a:pPr lvl="0"/>
            <a:r>
              <a:rPr lang="en-US" dirty="0"/>
              <a:t>Recipients must exhaust other available funding sources to sustain its workforce and implement necessary steps to save operational costs to preserve Federal funds for grant supported activities </a:t>
            </a:r>
          </a:p>
          <a:p>
            <a:pPr lvl="0"/>
            <a:r>
              <a:rPr lang="en-US" dirty="0"/>
              <a:t>Recipients may charge salaries and stipends to grant projects on a cases by case basis </a:t>
            </a:r>
          </a:p>
          <a:p>
            <a:pPr lvl="1"/>
            <a:r>
              <a:rPr lang="en-US" dirty="0"/>
              <a:t>Upon documenting the efforts to exhaust all other available funding sources</a:t>
            </a:r>
          </a:p>
          <a:p>
            <a:pPr lvl="1"/>
            <a:r>
              <a:rPr lang="en-US" dirty="0"/>
              <a:t>Only if organization’s policy allows such charges from all funding sources, federal and non-federal </a:t>
            </a:r>
          </a:p>
          <a:p>
            <a:pPr lvl="0"/>
            <a:r>
              <a:rPr lang="en-US" dirty="0"/>
              <a:t>Per OMB Memo M-20-26, this flexibility remains available through September 30, 2020</a:t>
            </a:r>
          </a:p>
          <a:p>
            <a:endParaRPr lang="en-US" dirty="0"/>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38200" y="136525"/>
            <a:ext cx="10515600" cy="1325563"/>
          </a:xfrm>
        </p:spPr>
        <p:txBody>
          <a:bodyPr/>
          <a:lstStyle/>
          <a:p>
            <a:r>
              <a:rPr lang="en-US" dirty="0"/>
              <a:t>Salaries &amp; Stipends</a:t>
            </a:r>
          </a:p>
        </p:txBody>
      </p:sp>
      <p:sp>
        <p:nvSpPr>
          <p:cNvPr id="8" name="TextBox 7" descr="Learn more: NOT-OD-20-086&#10;FAQs: grants.nih.gov/faqs#/covid-19.htm&#10;">
            <a:extLst>
              <a:ext uri="{FF2B5EF4-FFF2-40B4-BE49-F238E27FC236}">
                <a16:creationId xmlns:a16="http://schemas.microsoft.com/office/drawing/2014/main" id="{75C81FD0-255B-46BD-9D2A-D23028907AC6}"/>
              </a:ext>
            </a:extLst>
          </p:cNvPr>
          <p:cNvSpPr txBox="1"/>
          <p:nvPr/>
        </p:nvSpPr>
        <p:spPr>
          <a:xfrm>
            <a:off x="2922001" y="5546685"/>
            <a:ext cx="7340585" cy="117479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pPr>
            <a:r>
              <a:rPr lang="en-US" sz="2000" dirty="0"/>
              <a:t>Learn more: </a:t>
            </a:r>
            <a:r>
              <a:rPr lang="en-US" u="sng" dirty="0">
                <a:hlinkClick r:id="rId2"/>
              </a:rPr>
              <a:t>NIH Implementation of OMB Memo M-20-26</a:t>
            </a:r>
            <a:endParaRPr lang="en-US" u="sng" dirty="0"/>
          </a:p>
          <a:p>
            <a:pPr algn="ctr">
              <a:spcBef>
                <a:spcPts val="600"/>
              </a:spcBef>
            </a:pPr>
            <a:r>
              <a:rPr lang="en-US" sz="2000" dirty="0"/>
              <a:t>FAQs: </a:t>
            </a:r>
            <a:r>
              <a:rPr lang="en-US" sz="2000" u="sng" dirty="0">
                <a:hlinkClick r:id="rId3"/>
              </a:rPr>
              <a:t>grants.nih.gov/</a:t>
            </a:r>
            <a:r>
              <a:rPr lang="en-US" sz="2000" u="sng" dirty="0" err="1">
                <a:hlinkClick r:id="rId3"/>
              </a:rPr>
              <a:t>faqs</a:t>
            </a:r>
            <a:r>
              <a:rPr lang="en-US" sz="2000" u="sng" dirty="0">
                <a:hlinkClick r:id="rId3"/>
              </a:rPr>
              <a:t>#/covid-19.htm</a:t>
            </a:r>
            <a:endParaRPr lang="en-US" sz="2000" dirty="0"/>
          </a:p>
        </p:txBody>
      </p:sp>
    </p:spTree>
    <p:extLst>
      <p:ext uri="{BB962C8B-B14F-4D97-AF65-F5344CB8AC3E}">
        <p14:creationId xmlns:p14="http://schemas.microsoft.com/office/powerpoint/2010/main" val="259011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7930E-17AB-445C-99D9-D8767C3FE33A}"/>
              </a:ext>
            </a:extLst>
          </p:cNvPr>
          <p:cNvSpPr>
            <a:spLocks noGrp="1"/>
          </p:cNvSpPr>
          <p:nvPr>
            <p:ph type="sldNum" sz="quarter" idx="4"/>
          </p:nvPr>
        </p:nvSpPr>
        <p:spPr/>
        <p:txBody>
          <a:bodyPr/>
          <a:lstStyle/>
          <a:p>
            <a:fld id="{A7DDB576-49B3-42E2-89EA-6E35EA8EF806}" type="slidenum">
              <a:rPr lang="en-US" smtClean="0"/>
              <a:pPr/>
              <a:t>12</a:t>
            </a:fld>
            <a:endParaRPr lang="en-US" dirty="0"/>
          </a:p>
        </p:txBody>
      </p:sp>
      <p:sp>
        <p:nvSpPr>
          <p:cNvPr id="3" name="Content Placeholder 2">
            <a:extLst>
              <a:ext uri="{FF2B5EF4-FFF2-40B4-BE49-F238E27FC236}">
                <a16:creationId xmlns:a16="http://schemas.microsoft.com/office/drawing/2014/main" id="{E7266302-8C64-40C9-AA89-FE85AFD70EDF}"/>
              </a:ext>
            </a:extLst>
          </p:cNvPr>
          <p:cNvSpPr>
            <a:spLocks noGrp="1"/>
          </p:cNvSpPr>
          <p:nvPr>
            <p:ph idx="1"/>
          </p:nvPr>
        </p:nvSpPr>
        <p:spPr>
          <a:xfrm>
            <a:off x="586333" y="1565045"/>
            <a:ext cx="11412549" cy="4351338"/>
          </a:xfrm>
        </p:spPr>
        <p:txBody>
          <a:bodyPr>
            <a:normAutofit/>
          </a:bodyPr>
          <a:lstStyle/>
          <a:p>
            <a:pPr lvl="0">
              <a:lnSpc>
                <a:spcPct val="108000"/>
              </a:lnSpc>
              <a:spcBef>
                <a:spcPts val="1200"/>
              </a:spcBef>
            </a:pPr>
            <a:r>
              <a:rPr lang="en-US" dirty="0"/>
              <a:t>Ensure the safety of all human participants and research staff involved in clinical trials and human subject studies</a:t>
            </a:r>
          </a:p>
          <a:p>
            <a:pPr lvl="0">
              <a:lnSpc>
                <a:spcPct val="108000"/>
              </a:lnSpc>
              <a:spcBef>
                <a:spcPts val="1200"/>
              </a:spcBef>
            </a:pPr>
            <a:r>
              <a:rPr lang="en-US" dirty="0"/>
              <a:t>Consult with IRBs and institutions about protective measures, such as:</a:t>
            </a:r>
          </a:p>
          <a:p>
            <a:pPr lvl="1">
              <a:lnSpc>
                <a:spcPct val="108000"/>
              </a:lnSpc>
              <a:spcBef>
                <a:spcPts val="1200"/>
              </a:spcBef>
            </a:pPr>
            <a:r>
              <a:rPr lang="en-US" dirty="0"/>
              <a:t>Limiting study visits to those needed for participant safety or coincident with clinical care</a:t>
            </a:r>
          </a:p>
          <a:p>
            <a:pPr lvl="1">
              <a:lnSpc>
                <a:spcPct val="108000"/>
              </a:lnSpc>
              <a:spcBef>
                <a:spcPts val="1200"/>
              </a:spcBef>
            </a:pPr>
            <a:r>
              <a:rPr lang="en-US" dirty="0"/>
              <a:t>Conducting virtual study visits</a:t>
            </a:r>
          </a:p>
          <a:p>
            <a:pPr lvl="1">
              <a:lnSpc>
                <a:spcPct val="108000"/>
              </a:lnSpc>
              <a:spcBef>
                <a:spcPts val="1200"/>
              </a:spcBef>
            </a:pPr>
            <a:r>
              <a:rPr lang="en-US" dirty="0"/>
              <a:t>Implementing flexibilities for required laboratory tests or imaging needed for safety monitoring </a:t>
            </a:r>
          </a:p>
          <a:p>
            <a:pPr lvl="0">
              <a:lnSpc>
                <a:spcPct val="108000"/>
              </a:lnSpc>
              <a:spcBef>
                <a:spcPts val="1200"/>
              </a:spcBef>
            </a:pPr>
            <a:r>
              <a:rPr lang="en-US" dirty="0"/>
              <a:t>NIH will be flexible regarding project extensions and accommodating unanticipated costs</a:t>
            </a:r>
          </a:p>
          <a:p>
            <a:endParaRPr lang="en-US" dirty="0"/>
          </a:p>
        </p:txBody>
      </p:sp>
      <p:sp>
        <p:nvSpPr>
          <p:cNvPr id="4" name="Title 3">
            <a:extLst>
              <a:ext uri="{FF2B5EF4-FFF2-40B4-BE49-F238E27FC236}">
                <a16:creationId xmlns:a16="http://schemas.microsoft.com/office/drawing/2014/main" id="{EB8F49F4-2FB9-4EC1-B4AB-6F4213C108F1}"/>
              </a:ext>
            </a:extLst>
          </p:cNvPr>
          <p:cNvSpPr>
            <a:spLocks noGrp="1"/>
          </p:cNvSpPr>
          <p:nvPr>
            <p:ph type="title"/>
          </p:nvPr>
        </p:nvSpPr>
        <p:spPr>
          <a:xfrm>
            <a:off x="883920" y="239482"/>
            <a:ext cx="10515600" cy="1325563"/>
          </a:xfrm>
        </p:spPr>
        <p:txBody>
          <a:bodyPr/>
          <a:lstStyle/>
          <a:p>
            <a:r>
              <a:rPr lang="en-US" dirty="0"/>
              <a:t>Guidance on Human Research Affected by COVID-19</a:t>
            </a:r>
          </a:p>
        </p:txBody>
      </p:sp>
      <p:sp>
        <p:nvSpPr>
          <p:cNvPr id="7" name="TextBox 6" descr="Learn more: NOT-OD-20-087&#10;FAQs: grants.nih.gov/faqs#/covid-19.htm&#10;">
            <a:extLst>
              <a:ext uri="{FF2B5EF4-FFF2-40B4-BE49-F238E27FC236}">
                <a16:creationId xmlns:a16="http://schemas.microsoft.com/office/drawing/2014/main" id="{2C640EFC-3C9E-4CB1-93C2-5003AFB2D222}"/>
              </a:ext>
            </a:extLst>
          </p:cNvPr>
          <p:cNvSpPr txBox="1"/>
          <p:nvPr/>
        </p:nvSpPr>
        <p:spPr>
          <a:xfrm>
            <a:off x="3535681" y="5611777"/>
            <a:ext cx="5323113" cy="117479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pPr>
            <a:r>
              <a:rPr lang="en-US" sz="2000" dirty="0"/>
              <a:t>Learn more: </a:t>
            </a:r>
            <a:r>
              <a:rPr lang="en-US" sz="2000" u="sng" dirty="0">
                <a:hlinkClick r:id="rId2"/>
              </a:rPr>
              <a:t>NOT-OD-20-087</a:t>
            </a:r>
            <a:endParaRPr lang="en-US" sz="2000" dirty="0"/>
          </a:p>
          <a:p>
            <a:pPr algn="ctr">
              <a:spcBef>
                <a:spcPts val="600"/>
              </a:spcBef>
            </a:pPr>
            <a:r>
              <a:rPr lang="en-US" sz="2000" dirty="0"/>
              <a:t>FAQs: </a:t>
            </a:r>
            <a:r>
              <a:rPr lang="en-US" sz="2000" u="sng" dirty="0">
                <a:hlinkClick r:id="rId3"/>
              </a:rPr>
              <a:t>grants.nih.gov/</a:t>
            </a:r>
            <a:r>
              <a:rPr lang="en-US" sz="2000" u="sng" dirty="0" err="1">
                <a:hlinkClick r:id="rId3"/>
              </a:rPr>
              <a:t>faqs</a:t>
            </a:r>
            <a:r>
              <a:rPr lang="en-US" sz="2000" u="sng" dirty="0">
                <a:hlinkClick r:id="rId3"/>
              </a:rPr>
              <a:t>#/covid-19.htm</a:t>
            </a:r>
            <a:endParaRPr lang="en-US" sz="2000" dirty="0"/>
          </a:p>
        </p:txBody>
      </p:sp>
    </p:spTree>
    <p:extLst>
      <p:ext uri="{BB962C8B-B14F-4D97-AF65-F5344CB8AC3E}">
        <p14:creationId xmlns:p14="http://schemas.microsoft.com/office/powerpoint/2010/main" val="225129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613E8-6002-47D1-811D-4C74C6722745}"/>
              </a:ext>
            </a:extLst>
          </p:cNvPr>
          <p:cNvSpPr>
            <a:spLocks noGrp="1"/>
          </p:cNvSpPr>
          <p:nvPr>
            <p:ph type="sldNum" sz="quarter" idx="4"/>
          </p:nvPr>
        </p:nvSpPr>
        <p:spPr/>
        <p:txBody>
          <a:bodyPr/>
          <a:lstStyle/>
          <a:p>
            <a:fld id="{A7DDB576-49B3-42E2-89EA-6E35EA8EF806}" type="slidenum">
              <a:rPr lang="en-US" smtClean="0"/>
              <a:pPr/>
              <a:t>13</a:t>
            </a:fld>
            <a:endParaRPr lang="en-US" dirty="0"/>
          </a:p>
        </p:txBody>
      </p:sp>
      <p:sp>
        <p:nvSpPr>
          <p:cNvPr id="3" name="Content Placeholder 2">
            <a:extLst>
              <a:ext uri="{FF2B5EF4-FFF2-40B4-BE49-F238E27FC236}">
                <a16:creationId xmlns:a16="http://schemas.microsoft.com/office/drawing/2014/main" id="{C786D3D9-CAB3-4C58-B8CF-159914F33029}"/>
              </a:ext>
            </a:extLst>
          </p:cNvPr>
          <p:cNvSpPr>
            <a:spLocks noGrp="1"/>
          </p:cNvSpPr>
          <p:nvPr>
            <p:ph idx="1"/>
          </p:nvPr>
        </p:nvSpPr>
        <p:spPr>
          <a:xfrm>
            <a:off x="721241" y="1782742"/>
            <a:ext cx="11006470" cy="4351338"/>
          </a:xfrm>
        </p:spPr>
        <p:txBody>
          <a:bodyPr>
            <a:normAutofit/>
          </a:bodyPr>
          <a:lstStyle/>
          <a:p>
            <a:pPr lvl="0"/>
            <a:r>
              <a:rPr lang="en-US" dirty="0"/>
              <a:t>Facility inspections may be extended by 30 days beyond the six-month interval </a:t>
            </a:r>
          </a:p>
          <a:p>
            <a:pPr lvl="0"/>
            <a:r>
              <a:rPr lang="en-US" dirty="0"/>
              <a:t>IACUC can determine the best means of conducting the facility inspections, to include ad hoc consultants</a:t>
            </a:r>
          </a:p>
          <a:p>
            <a:pPr lvl="0"/>
            <a:r>
              <a:rPr lang="en-US" dirty="0"/>
              <a:t>IACUCs may institute virtual meetings </a:t>
            </a:r>
          </a:p>
          <a:p>
            <a:pPr lvl="0"/>
            <a:r>
              <a:rPr lang="en-US" dirty="0"/>
              <a:t>The number of IACUC meetings may be reduced to as few as one every six months</a:t>
            </a:r>
          </a:p>
          <a:p>
            <a:pPr lvl="0"/>
            <a:r>
              <a:rPr lang="en-US" dirty="0"/>
              <a:t>The IACUC may choose to expand their use of designated member review </a:t>
            </a:r>
          </a:p>
          <a:p>
            <a:pPr marL="0" lv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B86034CA-2F05-4C51-A702-727F178E9662}"/>
              </a:ext>
            </a:extLst>
          </p:cNvPr>
          <p:cNvSpPr>
            <a:spLocks noGrp="1"/>
          </p:cNvSpPr>
          <p:nvPr>
            <p:ph type="title"/>
          </p:nvPr>
        </p:nvSpPr>
        <p:spPr>
          <a:xfrm>
            <a:off x="838200" y="500062"/>
            <a:ext cx="10515600" cy="1325563"/>
          </a:xfrm>
        </p:spPr>
        <p:txBody>
          <a:bodyPr>
            <a:normAutofit fontScale="90000"/>
          </a:bodyPr>
          <a:lstStyle/>
          <a:p>
            <a:pPr marL="0" marR="0">
              <a:lnSpc>
                <a:spcPct val="107000"/>
              </a:lnSpc>
              <a:spcBef>
                <a:spcPts val="200"/>
              </a:spcBef>
              <a:spcAft>
                <a:spcPts val="0"/>
              </a:spcAft>
            </a:pPr>
            <a:r>
              <a:rPr lang="en-US" sz="4900" dirty="0"/>
              <a:t>Guidance to Help IACUCs Prepare for and Cope with the COVID-19 Pandemic</a:t>
            </a:r>
            <a:br>
              <a:rPr lang="en-US"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5" name="TextBox 4" descr="Learn more: NOT-OD-20-088 &#10;olaw.nih.gov/covid-19.htm &#10;&#10;">
            <a:extLst>
              <a:ext uri="{FF2B5EF4-FFF2-40B4-BE49-F238E27FC236}">
                <a16:creationId xmlns:a16="http://schemas.microsoft.com/office/drawing/2014/main" id="{98CB6EF7-1A87-41AD-B67D-35DAF95CE482}"/>
              </a:ext>
            </a:extLst>
          </p:cNvPr>
          <p:cNvSpPr txBox="1"/>
          <p:nvPr/>
        </p:nvSpPr>
        <p:spPr>
          <a:xfrm>
            <a:off x="3434443" y="5546685"/>
            <a:ext cx="5323113" cy="117479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pPr>
            <a:r>
              <a:rPr lang="en-US" sz="2000" dirty="0"/>
              <a:t>Learn more: </a:t>
            </a:r>
            <a:r>
              <a:rPr lang="en-US" sz="2000" u="sng" dirty="0">
                <a:hlinkClick r:id="rId2"/>
              </a:rPr>
              <a:t>NOT-OD-20-088 </a:t>
            </a:r>
            <a:endParaRPr lang="en-US" sz="2000" u="sng" dirty="0"/>
          </a:p>
          <a:p>
            <a:pPr algn="ctr">
              <a:spcBef>
                <a:spcPts val="600"/>
              </a:spcBef>
            </a:pPr>
            <a:r>
              <a:rPr lang="en-US" sz="2000" u="sng" dirty="0">
                <a:hlinkClick r:id="rId3"/>
              </a:rPr>
              <a:t>olaw.nih.gov/covid-19.htm</a:t>
            </a:r>
            <a:r>
              <a:rPr lang="en-US" sz="2000" dirty="0"/>
              <a:t> </a:t>
            </a:r>
          </a:p>
        </p:txBody>
      </p:sp>
    </p:spTree>
    <p:extLst>
      <p:ext uri="{BB962C8B-B14F-4D97-AF65-F5344CB8AC3E}">
        <p14:creationId xmlns:p14="http://schemas.microsoft.com/office/powerpoint/2010/main" val="192798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98F9F-5B65-408F-BBA5-92CF6ECB0366}"/>
              </a:ext>
            </a:extLst>
          </p:cNvPr>
          <p:cNvSpPr>
            <a:spLocks noGrp="1"/>
          </p:cNvSpPr>
          <p:nvPr>
            <p:ph type="sldNum" sz="quarter" idx="4"/>
          </p:nvPr>
        </p:nvSpPr>
        <p:spPr/>
        <p:txBody>
          <a:bodyPr/>
          <a:lstStyle/>
          <a:p>
            <a:fld id="{A7DDB576-49B3-42E2-89EA-6E35EA8EF806}" type="slidenum">
              <a:rPr lang="en-US" smtClean="0"/>
              <a:pPr/>
              <a:t>14</a:t>
            </a:fld>
            <a:endParaRPr lang="en-US" dirty="0"/>
          </a:p>
        </p:txBody>
      </p:sp>
      <p:sp>
        <p:nvSpPr>
          <p:cNvPr id="3" name="Content Placeholder 2">
            <a:extLst>
              <a:ext uri="{FF2B5EF4-FFF2-40B4-BE49-F238E27FC236}">
                <a16:creationId xmlns:a16="http://schemas.microsoft.com/office/drawing/2014/main" id="{DF8F76CC-12CC-4369-982A-9E776B296280}"/>
              </a:ext>
            </a:extLst>
          </p:cNvPr>
          <p:cNvSpPr>
            <a:spLocks noGrp="1"/>
          </p:cNvSpPr>
          <p:nvPr>
            <p:ph idx="1"/>
          </p:nvPr>
        </p:nvSpPr>
        <p:spPr>
          <a:xfrm>
            <a:off x="838200" y="1600180"/>
            <a:ext cx="10515600" cy="4351338"/>
          </a:xfrm>
        </p:spPr>
        <p:txBody>
          <a:bodyPr>
            <a:normAutofit/>
          </a:bodyPr>
          <a:lstStyle/>
          <a:p>
            <a:pPr lvl="0"/>
            <a:r>
              <a:rPr lang="en-US" dirty="0"/>
              <a:t>OMB previously authorized agencies to utilize administrative flexibilities for recipients conducting COVID-19 research and recipients affected by COVID-19 </a:t>
            </a:r>
          </a:p>
          <a:p>
            <a:pPr lvl="0"/>
            <a:r>
              <a:rPr lang="en-US" dirty="0"/>
              <a:t>For recipients affected by COVID-19, many of these flexibilities have ended, effective June 16, 2020 </a:t>
            </a:r>
          </a:p>
          <a:p>
            <a:r>
              <a:rPr lang="en-US" dirty="0"/>
              <a:t>For recipients of NIH emergency COVID-19 supplemental appropriations, the flexibilities outlined in OMB Memo M-20-11 remain available for those awards through the end of the public health emergency.</a:t>
            </a:r>
          </a:p>
          <a:p>
            <a:pPr lvl="0"/>
            <a:endParaRPr lang="en-US" dirty="0"/>
          </a:p>
          <a:p>
            <a:endParaRPr lang="en-US" dirty="0"/>
          </a:p>
        </p:txBody>
      </p:sp>
      <p:sp>
        <p:nvSpPr>
          <p:cNvPr id="4" name="Title 3">
            <a:extLst>
              <a:ext uri="{FF2B5EF4-FFF2-40B4-BE49-F238E27FC236}">
                <a16:creationId xmlns:a16="http://schemas.microsoft.com/office/drawing/2014/main" id="{3DB92E26-4789-4289-9BCF-D3E1B571D736}"/>
              </a:ext>
            </a:extLst>
          </p:cNvPr>
          <p:cNvSpPr>
            <a:spLocks noGrp="1"/>
          </p:cNvSpPr>
          <p:nvPr>
            <p:ph type="title"/>
          </p:nvPr>
        </p:nvSpPr>
        <p:spPr/>
        <p:txBody>
          <a:bodyPr/>
          <a:lstStyle/>
          <a:p>
            <a:r>
              <a:rPr lang="en-US" dirty="0"/>
              <a:t>Administrative Flexibilities</a:t>
            </a:r>
          </a:p>
        </p:txBody>
      </p:sp>
      <p:sp>
        <p:nvSpPr>
          <p:cNvPr id="7" name="TextBox 6" descr="Learn more: NOT-OD-20-086&#10;FAQs: grants.nih.gov/faqs#/covid-19.htm&#10;">
            <a:extLst>
              <a:ext uri="{FF2B5EF4-FFF2-40B4-BE49-F238E27FC236}">
                <a16:creationId xmlns:a16="http://schemas.microsoft.com/office/drawing/2014/main" id="{B933EE7D-6855-421F-BDC8-0C9505680AB5}"/>
              </a:ext>
            </a:extLst>
          </p:cNvPr>
          <p:cNvSpPr txBox="1"/>
          <p:nvPr/>
        </p:nvSpPr>
        <p:spPr>
          <a:xfrm>
            <a:off x="3535681" y="5546685"/>
            <a:ext cx="5786674" cy="117479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pPr>
            <a:r>
              <a:rPr lang="en-US" sz="2000" dirty="0"/>
              <a:t>Learn more: </a:t>
            </a:r>
            <a:r>
              <a:rPr lang="en-US" sz="2000" u="sng" dirty="0">
                <a:hlinkClick r:id="rId2"/>
              </a:rPr>
              <a:t>NOT-OD-20-086</a:t>
            </a:r>
            <a:endParaRPr lang="en-US" sz="2000" dirty="0"/>
          </a:p>
          <a:p>
            <a:pPr algn="ctr">
              <a:spcBef>
                <a:spcPts val="600"/>
              </a:spcBef>
            </a:pPr>
            <a:r>
              <a:rPr lang="en-US" sz="2000" dirty="0"/>
              <a:t>FAQs: </a:t>
            </a:r>
            <a:r>
              <a:rPr lang="en-US" sz="2000" u="sng" dirty="0">
                <a:hlinkClick r:id="rId3"/>
              </a:rPr>
              <a:t>grants.nih.gov/</a:t>
            </a:r>
            <a:r>
              <a:rPr lang="en-US" sz="2000" u="sng" dirty="0" err="1">
                <a:hlinkClick r:id="rId3"/>
              </a:rPr>
              <a:t>faqs</a:t>
            </a:r>
            <a:r>
              <a:rPr lang="en-US" sz="2000" u="sng" dirty="0">
                <a:hlinkClick r:id="rId3"/>
              </a:rPr>
              <a:t>#/covid-19.htm</a:t>
            </a:r>
            <a:endParaRPr lang="en-US" sz="2000" dirty="0"/>
          </a:p>
        </p:txBody>
      </p:sp>
    </p:spTree>
    <p:extLst>
      <p:ext uri="{BB962C8B-B14F-4D97-AF65-F5344CB8AC3E}">
        <p14:creationId xmlns:p14="http://schemas.microsoft.com/office/powerpoint/2010/main" val="165434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DDB5D-C522-4416-A3CD-927C0F2E98CE}"/>
              </a:ext>
            </a:extLst>
          </p:cNvPr>
          <p:cNvSpPr>
            <a:spLocks noGrp="1"/>
          </p:cNvSpPr>
          <p:nvPr>
            <p:ph type="sldNum" sz="quarter" idx="4"/>
          </p:nvPr>
        </p:nvSpPr>
        <p:spPr/>
        <p:txBody>
          <a:bodyPr/>
          <a:lstStyle/>
          <a:p>
            <a:fld id="{A7DDB576-49B3-42E2-89EA-6E35EA8EF806}" type="slidenum">
              <a:rPr lang="en-US" smtClean="0"/>
              <a:pPr/>
              <a:t>15</a:t>
            </a:fld>
            <a:endParaRPr lang="en-US" dirty="0"/>
          </a:p>
        </p:txBody>
      </p:sp>
      <p:sp>
        <p:nvSpPr>
          <p:cNvPr id="3" name="Content Placeholder 2">
            <a:extLst>
              <a:ext uri="{FF2B5EF4-FFF2-40B4-BE49-F238E27FC236}">
                <a16:creationId xmlns:a16="http://schemas.microsoft.com/office/drawing/2014/main" id="{4371EF01-5957-4727-88A8-8AB94D6258D0}"/>
              </a:ext>
            </a:extLst>
          </p:cNvPr>
          <p:cNvSpPr>
            <a:spLocks noGrp="1"/>
          </p:cNvSpPr>
          <p:nvPr>
            <p:ph idx="1"/>
          </p:nvPr>
        </p:nvSpPr>
        <p:spPr/>
        <p:txBody>
          <a:bodyPr>
            <a:normAutofit/>
          </a:bodyPr>
          <a:lstStyle/>
          <a:p>
            <a:pPr lvl="0"/>
            <a:r>
              <a:rPr lang="en-US" dirty="0"/>
              <a:t>Requests for the following flexibilities going forward may be considered by ICs on a case by case basis:</a:t>
            </a:r>
          </a:p>
          <a:p>
            <a:pPr lvl="1"/>
            <a:r>
              <a:rPr lang="en-US" dirty="0"/>
              <a:t>Prior approval requests for delayed report submission</a:t>
            </a:r>
          </a:p>
          <a:p>
            <a:pPr lvl="1"/>
            <a:r>
              <a:rPr lang="en-US" dirty="0"/>
              <a:t>Second/third no-cost extensions</a:t>
            </a:r>
          </a:p>
          <a:p>
            <a:pPr lvl="1"/>
            <a:r>
              <a:rPr lang="en-US" dirty="0"/>
              <a:t>Carry over requests</a:t>
            </a:r>
          </a:p>
          <a:p>
            <a:pPr lvl="0"/>
            <a:r>
              <a:rPr lang="en-US" dirty="0"/>
              <a:t>We continue to provide maximum flexibility in approving these requests. </a:t>
            </a:r>
          </a:p>
          <a:p>
            <a:pPr lvl="1"/>
            <a:r>
              <a:rPr lang="en-US" dirty="0"/>
              <a:t>Note that standard policies for allowable pre-award costs continue to apply </a:t>
            </a:r>
          </a:p>
          <a:p>
            <a:endParaRPr lang="en-US" dirty="0"/>
          </a:p>
        </p:txBody>
      </p:sp>
      <p:sp>
        <p:nvSpPr>
          <p:cNvPr id="4" name="Title 3">
            <a:extLst>
              <a:ext uri="{FF2B5EF4-FFF2-40B4-BE49-F238E27FC236}">
                <a16:creationId xmlns:a16="http://schemas.microsoft.com/office/drawing/2014/main" id="{4CB091C9-23B6-47EF-8078-131110D6BD71}"/>
              </a:ext>
            </a:extLst>
          </p:cNvPr>
          <p:cNvSpPr>
            <a:spLocks noGrp="1"/>
          </p:cNvSpPr>
          <p:nvPr>
            <p:ph type="title"/>
          </p:nvPr>
        </p:nvSpPr>
        <p:spPr/>
        <p:txBody>
          <a:bodyPr/>
          <a:lstStyle/>
          <a:p>
            <a:r>
              <a:rPr lang="en-US" dirty="0"/>
              <a:t>Administrative Flexibilities </a:t>
            </a:r>
            <a:r>
              <a:rPr lang="en-US" i="1" dirty="0"/>
              <a:t>(continued)</a:t>
            </a:r>
          </a:p>
        </p:txBody>
      </p:sp>
      <p:sp>
        <p:nvSpPr>
          <p:cNvPr id="5" name="TextBox 4" descr="Learn more: NOT-OD-20-086&#10;FAQs: grants.nih.gov/faqs#/covid-19.htm&#10;">
            <a:extLst>
              <a:ext uri="{FF2B5EF4-FFF2-40B4-BE49-F238E27FC236}">
                <a16:creationId xmlns:a16="http://schemas.microsoft.com/office/drawing/2014/main" id="{075209CC-2447-462A-A044-D6DC5E7698CD}"/>
              </a:ext>
            </a:extLst>
          </p:cNvPr>
          <p:cNvSpPr txBox="1"/>
          <p:nvPr/>
        </p:nvSpPr>
        <p:spPr>
          <a:xfrm>
            <a:off x="3535681" y="5546685"/>
            <a:ext cx="5786674" cy="117479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spcBef>
                <a:spcPts val="600"/>
              </a:spcBef>
            </a:pPr>
            <a:r>
              <a:rPr lang="en-US" sz="2000" dirty="0"/>
              <a:t>Learn more: </a:t>
            </a:r>
            <a:r>
              <a:rPr lang="en-US" sz="2000" u="sng" dirty="0">
                <a:hlinkClick r:id="rId2"/>
              </a:rPr>
              <a:t>NOT-OD-20-086</a:t>
            </a:r>
            <a:endParaRPr lang="en-US" sz="2000" dirty="0"/>
          </a:p>
          <a:p>
            <a:pPr algn="ctr">
              <a:spcBef>
                <a:spcPts val="600"/>
              </a:spcBef>
            </a:pPr>
            <a:r>
              <a:rPr lang="en-US" sz="2000" dirty="0"/>
              <a:t>FAQs: </a:t>
            </a:r>
            <a:r>
              <a:rPr lang="en-US" sz="2000" u="sng" dirty="0">
                <a:hlinkClick r:id="rId3"/>
              </a:rPr>
              <a:t>grants.nih.gov/</a:t>
            </a:r>
            <a:r>
              <a:rPr lang="en-US" sz="2000" u="sng" dirty="0" err="1">
                <a:hlinkClick r:id="rId3"/>
              </a:rPr>
              <a:t>faqs</a:t>
            </a:r>
            <a:r>
              <a:rPr lang="en-US" sz="2000" u="sng" dirty="0">
                <a:hlinkClick r:id="rId3"/>
              </a:rPr>
              <a:t>#/covid-19.htm</a:t>
            </a:r>
            <a:endParaRPr lang="en-US" sz="2000" dirty="0"/>
          </a:p>
        </p:txBody>
      </p:sp>
    </p:spTree>
    <p:extLst>
      <p:ext uri="{BB962C8B-B14F-4D97-AF65-F5344CB8AC3E}">
        <p14:creationId xmlns:p14="http://schemas.microsoft.com/office/powerpoint/2010/main" val="318396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DF11A-CCB8-4103-8944-3B739AE8B1A8}"/>
              </a:ext>
            </a:extLst>
          </p:cNvPr>
          <p:cNvSpPr>
            <a:spLocks noGrp="1"/>
          </p:cNvSpPr>
          <p:nvPr>
            <p:ph type="sldNum" sz="quarter" idx="4"/>
          </p:nvPr>
        </p:nvSpPr>
        <p:spPr/>
        <p:txBody>
          <a:bodyPr/>
          <a:lstStyle/>
          <a:p>
            <a:fld id="{A7DDB576-49B3-42E2-89EA-6E35EA8EF806}" type="slidenum">
              <a:rPr lang="en-US" smtClean="0"/>
              <a:pPr/>
              <a:t>16</a:t>
            </a:fld>
            <a:endParaRPr lang="en-US" dirty="0"/>
          </a:p>
        </p:txBody>
      </p:sp>
      <p:sp>
        <p:nvSpPr>
          <p:cNvPr id="3" name="Content Placeholder 2">
            <a:extLst>
              <a:ext uri="{FF2B5EF4-FFF2-40B4-BE49-F238E27FC236}">
                <a16:creationId xmlns:a16="http://schemas.microsoft.com/office/drawing/2014/main" id="{B0D2770B-4CB3-48B9-B139-7ACED1FE282A}"/>
              </a:ext>
            </a:extLst>
          </p:cNvPr>
          <p:cNvSpPr>
            <a:spLocks noGrp="1"/>
          </p:cNvSpPr>
          <p:nvPr>
            <p:ph idx="1"/>
          </p:nvPr>
        </p:nvSpPr>
        <p:spPr/>
        <p:txBody>
          <a:bodyPr/>
          <a:lstStyle/>
          <a:p>
            <a:pPr lvl="0">
              <a:lnSpc>
                <a:spcPct val="108000"/>
              </a:lnSpc>
              <a:spcBef>
                <a:spcPts val="1200"/>
              </a:spcBef>
            </a:pPr>
            <a:r>
              <a:rPr lang="en-US" sz="2800" dirty="0"/>
              <a:t>Extensions for early stage investigator eligibility due to COVID-19-related disruptions will be considered</a:t>
            </a:r>
          </a:p>
          <a:p>
            <a:pPr lvl="0">
              <a:lnSpc>
                <a:spcPct val="108000"/>
              </a:lnSpc>
              <a:spcBef>
                <a:spcPts val="1200"/>
              </a:spcBef>
            </a:pPr>
            <a:r>
              <a:rPr lang="en-US" sz="2800" dirty="0"/>
              <a:t>NIH will be flexible with extending time constraints for fellowship, career development, and training awards, including phased awards </a:t>
            </a:r>
          </a:p>
          <a:p>
            <a:endParaRPr lang="en-US" dirty="0"/>
          </a:p>
        </p:txBody>
      </p:sp>
      <p:sp>
        <p:nvSpPr>
          <p:cNvPr id="4" name="Title 3">
            <a:extLst>
              <a:ext uri="{FF2B5EF4-FFF2-40B4-BE49-F238E27FC236}">
                <a16:creationId xmlns:a16="http://schemas.microsoft.com/office/drawing/2014/main" id="{391B1463-3718-4569-A5A3-3029DDE759D1}"/>
              </a:ext>
            </a:extLst>
          </p:cNvPr>
          <p:cNvSpPr>
            <a:spLocks noGrp="1"/>
          </p:cNvSpPr>
          <p:nvPr>
            <p:ph type="title"/>
          </p:nvPr>
        </p:nvSpPr>
        <p:spPr/>
        <p:txBody>
          <a:bodyPr/>
          <a:lstStyle/>
          <a:p>
            <a:r>
              <a:rPr lang="en-US" dirty="0"/>
              <a:t>Accommodations for Loss of Research Time</a:t>
            </a:r>
          </a:p>
        </p:txBody>
      </p:sp>
      <p:sp>
        <p:nvSpPr>
          <p:cNvPr id="5" name="TextBox 4" descr="FAQs: grants.nih.gov/faqs#/covid-19.htm&#10;">
            <a:extLst>
              <a:ext uri="{FF2B5EF4-FFF2-40B4-BE49-F238E27FC236}">
                <a16:creationId xmlns:a16="http://schemas.microsoft.com/office/drawing/2014/main" id="{24E3681A-4697-4251-8427-C7C36F99B78C}"/>
              </a:ext>
            </a:extLst>
          </p:cNvPr>
          <p:cNvSpPr txBox="1"/>
          <p:nvPr/>
        </p:nvSpPr>
        <p:spPr>
          <a:xfrm>
            <a:off x="3378392" y="5892086"/>
            <a:ext cx="6152589"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r>
              <a:rPr lang="en-US" sz="2000" dirty="0"/>
              <a:t>FAQs: </a:t>
            </a:r>
            <a:r>
              <a:rPr lang="en-US" sz="2000" u="sng" dirty="0">
                <a:hlinkClick r:id="rId2"/>
              </a:rPr>
              <a:t>grants.nih.gov/</a:t>
            </a:r>
            <a:r>
              <a:rPr lang="en-US" sz="2000" u="sng" dirty="0" err="1">
                <a:hlinkClick r:id="rId2"/>
              </a:rPr>
              <a:t>faqs</a:t>
            </a:r>
            <a:r>
              <a:rPr lang="en-US" sz="2000" u="sng" dirty="0">
                <a:hlinkClick r:id="rId2"/>
              </a:rPr>
              <a:t>#/covid-19.htm</a:t>
            </a:r>
            <a:endParaRPr lang="en-US" sz="2000" dirty="0"/>
          </a:p>
        </p:txBody>
      </p:sp>
    </p:spTree>
    <p:extLst>
      <p:ext uri="{BB962C8B-B14F-4D97-AF65-F5344CB8AC3E}">
        <p14:creationId xmlns:p14="http://schemas.microsoft.com/office/powerpoint/2010/main" val="316784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5CDA6-73EB-4DC8-A592-A8A2E37A0F8D}"/>
              </a:ext>
            </a:extLst>
          </p:cNvPr>
          <p:cNvSpPr>
            <a:spLocks noGrp="1"/>
          </p:cNvSpPr>
          <p:nvPr>
            <p:ph type="sldNum" sz="quarter" idx="4"/>
          </p:nvPr>
        </p:nvSpPr>
        <p:spPr/>
        <p:txBody>
          <a:bodyPr/>
          <a:lstStyle/>
          <a:p>
            <a:fld id="{A7DDB576-49B3-42E2-89EA-6E35EA8EF806}" type="slidenum">
              <a:rPr lang="en-US" smtClean="0"/>
              <a:pPr/>
              <a:t>17</a:t>
            </a:fld>
            <a:endParaRPr lang="en-US" dirty="0"/>
          </a:p>
        </p:txBody>
      </p:sp>
      <p:sp>
        <p:nvSpPr>
          <p:cNvPr id="3" name="Content Placeholder 2">
            <a:extLst>
              <a:ext uri="{FF2B5EF4-FFF2-40B4-BE49-F238E27FC236}">
                <a16:creationId xmlns:a16="http://schemas.microsoft.com/office/drawing/2014/main" id="{A846619A-2DF7-412B-9289-315B40355127}"/>
              </a:ext>
            </a:extLst>
          </p:cNvPr>
          <p:cNvSpPr>
            <a:spLocks noGrp="1"/>
          </p:cNvSpPr>
          <p:nvPr>
            <p:ph idx="1"/>
          </p:nvPr>
        </p:nvSpPr>
        <p:spPr>
          <a:xfrm>
            <a:off x="792480" y="1378184"/>
            <a:ext cx="10410022" cy="4351338"/>
          </a:xfrm>
        </p:spPr>
        <p:txBody>
          <a:bodyPr/>
          <a:lstStyle/>
          <a:p>
            <a:pPr>
              <a:lnSpc>
                <a:spcPct val="108000"/>
              </a:lnSpc>
              <a:spcBef>
                <a:spcPts val="600"/>
              </a:spcBef>
            </a:pPr>
            <a:r>
              <a:rPr lang="en-US" dirty="0"/>
              <a:t>For general questions regarding COVID-19 flex</a:t>
            </a:r>
            <a:r>
              <a:rPr lang="en-US" b="1" dirty="0"/>
              <a:t>i</a:t>
            </a:r>
            <a:r>
              <a:rPr lang="en-US" dirty="0"/>
              <a:t>bilities, contact NIH’s Office of Extramural Research at </a:t>
            </a:r>
            <a:r>
              <a:rPr lang="en-US" dirty="0">
                <a:hlinkClick r:id="rId2"/>
              </a:rPr>
              <a:t>grantspolicy@nih.gov</a:t>
            </a:r>
            <a:r>
              <a:rPr lang="en-US" dirty="0"/>
              <a:t> </a:t>
            </a:r>
          </a:p>
          <a:p>
            <a:pPr>
              <a:lnSpc>
                <a:spcPct val="108000"/>
              </a:lnSpc>
              <a:spcBef>
                <a:spcPts val="600"/>
              </a:spcBef>
            </a:pPr>
            <a:r>
              <a:rPr lang="en-US" dirty="0"/>
              <a:t>For questions specific to your NIH award, contact the grants management or program staff at the funding institute or center</a:t>
            </a:r>
          </a:p>
          <a:p>
            <a:endParaRPr lang="en-US" dirty="0"/>
          </a:p>
          <a:p>
            <a:endParaRPr lang="en-US" dirty="0"/>
          </a:p>
        </p:txBody>
      </p:sp>
      <p:sp>
        <p:nvSpPr>
          <p:cNvPr id="4" name="Title 3">
            <a:extLst>
              <a:ext uri="{FF2B5EF4-FFF2-40B4-BE49-F238E27FC236}">
                <a16:creationId xmlns:a16="http://schemas.microsoft.com/office/drawing/2014/main" id="{5E31656D-210B-476B-B56D-F31C69E8CDFC}"/>
              </a:ext>
            </a:extLst>
          </p:cNvPr>
          <p:cNvSpPr>
            <a:spLocks noGrp="1"/>
          </p:cNvSpPr>
          <p:nvPr>
            <p:ph type="title"/>
          </p:nvPr>
        </p:nvSpPr>
        <p:spPr>
          <a:xfrm>
            <a:off x="891831" y="136525"/>
            <a:ext cx="10515600" cy="1325563"/>
          </a:xfrm>
        </p:spPr>
        <p:txBody>
          <a:bodyPr/>
          <a:lstStyle/>
          <a:p>
            <a:r>
              <a:rPr lang="en-US" dirty="0"/>
              <a:t>Advice for Applicants &amp; Recipients</a:t>
            </a:r>
          </a:p>
        </p:txBody>
      </p:sp>
      <p:pic>
        <p:nvPicPr>
          <p:cNvPr id="6" name="Picture 5">
            <a:extLst>
              <a:ext uri="{FF2B5EF4-FFF2-40B4-BE49-F238E27FC236}">
                <a16:creationId xmlns:a16="http://schemas.microsoft.com/office/drawing/2014/main" id="{51D8A8F5-05D1-4A26-9412-EB81055E01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5298" y="3388578"/>
            <a:ext cx="7981765" cy="2340944"/>
          </a:xfrm>
          <a:prstGeom prst="rect">
            <a:avLst/>
          </a:prstGeom>
        </p:spPr>
      </p:pic>
      <p:sp>
        <p:nvSpPr>
          <p:cNvPr id="7" name="Rectangle 6" descr="FAQs frequently updated. Check back often!&#10; https://grants.nih.gov/policy/natural-disasters/corona-virus.htm&#10;">
            <a:extLst>
              <a:ext uri="{FF2B5EF4-FFF2-40B4-BE49-F238E27FC236}">
                <a16:creationId xmlns:a16="http://schemas.microsoft.com/office/drawing/2014/main" id="{76FA6558-C898-4E12-B59D-6B4563B31FDA}"/>
              </a:ext>
            </a:extLst>
          </p:cNvPr>
          <p:cNvSpPr/>
          <p:nvPr/>
        </p:nvSpPr>
        <p:spPr>
          <a:xfrm>
            <a:off x="2195298" y="5873318"/>
            <a:ext cx="7974784" cy="877163"/>
          </a:xfrm>
          <a:prstGeom prst="rect">
            <a:avLst/>
          </a:prstGeom>
          <a:solidFill>
            <a:schemeClr val="accent5">
              <a:lumMod val="20000"/>
              <a:lumOff val="80000"/>
            </a:schemeClr>
          </a:solidFill>
          <a:ln w="28575">
            <a:noFill/>
          </a:ln>
        </p:spPr>
        <p:txBody>
          <a:bodyPr wrap="square" lIns="182880" tIns="91440" rIns="182880" bIns="91440" rtlCol="0">
            <a:spAutoFit/>
          </a:bodyPr>
          <a:lstStyle/>
          <a:p>
            <a:pPr algn="ctr">
              <a:spcBef>
                <a:spcPts val="600"/>
              </a:spcBef>
            </a:pPr>
            <a:r>
              <a:rPr lang="en-US" sz="2000" dirty="0"/>
              <a:t>FAQs frequently updated. Check back often!</a:t>
            </a:r>
          </a:p>
          <a:p>
            <a:pPr algn="ctr">
              <a:spcBef>
                <a:spcPts val="600"/>
              </a:spcBef>
            </a:pPr>
            <a:r>
              <a:rPr lang="en-US" sz="2000" dirty="0"/>
              <a:t> </a:t>
            </a:r>
            <a:r>
              <a:rPr lang="en-US" sz="2000" dirty="0">
                <a:hlinkClick r:id="rId4"/>
              </a:rPr>
              <a:t>https://grants.nih.gov/policy/natural-disasters/corona-virus.htm</a:t>
            </a:r>
            <a:endParaRPr lang="en-US" sz="2000" dirty="0"/>
          </a:p>
        </p:txBody>
      </p:sp>
    </p:spTree>
    <p:extLst>
      <p:ext uri="{BB962C8B-B14F-4D97-AF65-F5344CB8AC3E}">
        <p14:creationId xmlns:p14="http://schemas.microsoft.com/office/powerpoint/2010/main" val="134267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11A412-7F24-4B1F-A710-7381481582F2}"/>
              </a:ext>
            </a:extLst>
          </p:cNvPr>
          <p:cNvSpPr>
            <a:spLocks noGrp="1"/>
          </p:cNvSpPr>
          <p:nvPr>
            <p:ph type="sldNum" sz="quarter" idx="4"/>
          </p:nvPr>
        </p:nvSpPr>
        <p:spPr/>
        <p:txBody>
          <a:bodyPr>
            <a:normAutofit/>
          </a:bodyPr>
          <a:lstStyle/>
          <a:p>
            <a:pPr>
              <a:spcAft>
                <a:spcPts val="600"/>
              </a:spcAft>
            </a:pPr>
            <a:fld id="{A7DDB576-49B3-42E2-89EA-6E35EA8EF806}" type="slidenum">
              <a:rPr lang="en-US" smtClean="0"/>
              <a:pPr>
                <a:spcAft>
                  <a:spcPts val="600"/>
                </a:spcAft>
              </a:pPr>
              <a:t>2</a:t>
            </a:fld>
            <a:endParaRPr lang="en-US"/>
          </a:p>
        </p:txBody>
      </p:sp>
      <p:sp>
        <p:nvSpPr>
          <p:cNvPr id="3" name="Content Placeholder 2">
            <a:extLst>
              <a:ext uri="{FF2B5EF4-FFF2-40B4-BE49-F238E27FC236}">
                <a16:creationId xmlns:a16="http://schemas.microsoft.com/office/drawing/2014/main" id="{293F8FA4-2BE9-47A6-90B0-2BD38D1042FF}"/>
              </a:ext>
            </a:extLst>
          </p:cNvPr>
          <p:cNvSpPr>
            <a:spLocks noGrp="1"/>
          </p:cNvSpPr>
          <p:nvPr>
            <p:ph idx="1"/>
          </p:nvPr>
        </p:nvSpPr>
        <p:spPr/>
        <p:txBody>
          <a:bodyPr anchor="ctr">
            <a:normAutofit/>
          </a:bodyPr>
          <a:lstStyle/>
          <a:p>
            <a:pPr lvl="0">
              <a:spcBef>
                <a:spcPts val="2400"/>
              </a:spcBef>
            </a:pPr>
            <a:r>
              <a:rPr lang="en-US" sz="2800" dirty="0"/>
              <a:t>The NIH is deeply concerned for the health and safety of people involved in NIH research, and about the effects of the COVID-19 public health emergency on the biomedical enterprise.</a:t>
            </a:r>
          </a:p>
          <a:p>
            <a:pPr lvl="0">
              <a:spcBef>
                <a:spcPts val="2400"/>
              </a:spcBef>
            </a:pPr>
            <a:r>
              <a:rPr lang="en-US" sz="2800" dirty="0"/>
              <a:t>NIH is providing many administrative flexibilities to help the research continue. </a:t>
            </a:r>
          </a:p>
          <a:p>
            <a:endParaRPr lang="en-US" dirty="0"/>
          </a:p>
        </p:txBody>
      </p:sp>
      <p:sp>
        <p:nvSpPr>
          <p:cNvPr id="4" name="Title 3">
            <a:extLst>
              <a:ext uri="{FF2B5EF4-FFF2-40B4-BE49-F238E27FC236}">
                <a16:creationId xmlns:a16="http://schemas.microsoft.com/office/drawing/2014/main" id="{F9838AEE-FE57-4305-AEB2-7C4AFC76DD93}"/>
              </a:ext>
            </a:extLst>
          </p:cNvPr>
          <p:cNvSpPr>
            <a:spLocks noGrp="1"/>
          </p:cNvSpPr>
          <p:nvPr>
            <p:ph type="title"/>
          </p:nvPr>
        </p:nvSpPr>
        <p:spPr/>
        <p:txBody>
          <a:bodyPr>
            <a:normAutofit/>
          </a:bodyPr>
          <a:lstStyle/>
          <a:p>
            <a:r>
              <a:rPr lang="en-US" dirty="0"/>
              <a:t>Patient Care and Researcher Safety is the First Priority</a:t>
            </a:r>
          </a:p>
        </p:txBody>
      </p:sp>
    </p:spTree>
    <p:extLst>
      <p:ext uri="{BB962C8B-B14F-4D97-AF65-F5344CB8AC3E}">
        <p14:creationId xmlns:p14="http://schemas.microsoft.com/office/powerpoint/2010/main" val="69648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BCCF51-2CA0-49F5-BD95-993477A00A5F}"/>
              </a:ext>
            </a:extLst>
          </p:cNvPr>
          <p:cNvSpPr/>
          <p:nvPr/>
        </p:nvSpPr>
        <p:spPr>
          <a:xfrm>
            <a:off x="0" y="-61588"/>
            <a:ext cx="4127500" cy="6853707"/>
          </a:xfrm>
          <a:prstGeom prst="rect">
            <a:avLst/>
          </a:prstGeom>
          <a:solidFill>
            <a:srgbClr val="015396">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hidden="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838AEE-FE57-4305-AEB2-7C4AFC76DD93}"/>
              </a:ext>
            </a:extLst>
          </p:cNvPr>
          <p:cNvSpPr>
            <a:spLocks noGrp="1"/>
          </p:cNvSpPr>
          <p:nvPr>
            <p:ph type="title"/>
          </p:nvPr>
        </p:nvSpPr>
        <p:spPr>
          <a:xfrm>
            <a:off x="509034" y="350044"/>
            <a:ext cx="3288266" cy="5585619"/>
          </a:xfrm>
        </p:spPr>
        <p:txBody>
          <a:bodyPr>
            <a:normAutofit/>
          </a:bodyPr>
          <a:lstStyle/>
          <a:p>
            <a:r>
              <a:rPr lang="en-US" sz="5400" dirty="0">
                <a:solidFill>
                  <a:schemeClr val="bg1"/>
                </a:solidFill>
              </a:rPr>
              <a:t>Stay Up to Date</a:t>
            </a:r>
          </a:p>
        </p:txBody>
      </p:sp>
      <p:sp>
        <p:nvSpPr>
          <p:cNvPr id="3" name="Content Placeholder 2">
            <a:extLst>
              <a:ext uri="{FF2B5EF4-FFF2-40B4-BE49-F238E27FC236}">
                <a16:creationId xmlns:a16="http://schemas.microsoft.com/office/drawing/2014/main" id="{293F8FA4-2BE9-47A6-90B0-2BD38D1042FF}"/>
              </a:ext>
            </a:extLst>
          </p:cNvPr>
          <p:cNvSpPr>
            <a:spLocks noGrp="1"/>
          </p:cNvSpPr>
          <p:nvPr>
            <p:ph idx="1"/>
          </p:nvPr>
        </p:nvSpPr>
        <p:spPr>
          <a:xfrm>
            <a:off x="4714651" y="-547734"/>
            <a:ext cx="7285912" cy="3976734"/>
          </a:xfrm>
        </p:spPr>
        <p:txBody>
          <a:bodyPr anchor="ctr">
            <a:normAutofit/>
          </a:bodyPr>
          <a:lstStyle/>
          <a:p>
            <a:pPr lvl="0">
              <a:lnSpc>
                <a:spcPct val="108000"/>
              </a:lnSpc>
              <a:spcBef>
                <a:spcPts val="1800"/>
              </a:spcBef>
            </a:pPr>
            <a:r>
              <a:rPr lang="en-US" sz="2800" dirty="0"/>
              <a:t>This is a rapidly evolving situation </a:t>
            </a:r>
          </a:p>
          <a:p>
            <a:pPr lvl="0">
              <a:lnSpc>
                <a:spcPct val="108000"/>
              </a:lnSpc>
              <a:spcBef>
                <a:spcPts val="1800"/>
              </a:spcBef>
            </a:pPr>
            <a:r>
              <a:rPr lang="en-US" sz="2800" dirty="0"/>
              <a:t>Information provided in this presentation is current as of July 17, 2020</a:t>
            </a:r>
          </a:p>
          <a:p>
            <a:endParaRPr lang="en-US" dirty="0"/>
          </a:p>
        </p:txBody>
      </p:sp>
      <p:sp>
        <p:nvSpPr>
          <p:cNvPr id="2" name="Slide Number Placeholder 1">
            <a:extLst>
              <a:ext uri="{FF2B5EF4-FFF2-40B4-BE49-F238E27FC236}">
                <a16:creationId xmlns:a16="http://schemas.microsoft.com/office/drawing/2014/main" id="{AA11A412-7F24-4B1F-A710-7381481582F2}"/>
              </a:ext>
            </a:extLst>
          </p:cNvPr>
          <p:cNvSpPr>
            <a:spLocks noGrp="1"/>
          </p:cNvSpPr>
          <p:nvPr>
            <p:ph type="sldNum" sz="quarter" idx="4"/>
          </p:nvPr>
        </p:nvSpPr>
        <p:spPr>
          <a:xfrm>
            <a:off x="9819860" y="6356350"/>
            <a:ext cx="1533939" cy="365125"/>
          </a:xfrm>
        </p:spPr>
        <p:txBody>
          <a:bodyPr>
            <a:normAutofit/>
          </a:bodyPr>
          <a:lstStyle/>
          <a:p>
            <a:pPr>
              <a:spcAft>
                <a:spcPts val="600"/>
              </a:spcAft>
            </a:pPr>
            <a:fld id="{A7DDB576-49B3-42E2-89EA-6E35EA8EF806}" type="slidenum">
              <a:rPr lang="en-US" smtClean="0"/>
              <a:pPr>
                <a:spcAft>
                  <a:spcPts val="600"/>
                </a:spcAft>
              </a:pPr>
              <a:t>3</a:t>
            </a:fld>
            <a:endParaRPr lang="en-US"/>
          </a:p>
        </p:txBody>
      </p:sp>
      <p:sp>
        <p:nvSpPr>
          <p:cNvPr id="13" name="Arc 12" hidden="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9" descr="Visit our page and check back often for updates!&#10; https://grants.nih.gov/policy/natural-disasters/corona-virus.htm&#10;">
            <a:extLst>
              <a:ext uri="{FF2B5EF4-FFF2-40B4-BE49-F238E27FC236}">
                <a16:creationId xmlns:a16="http://schemas.microsoft.com/office/drawing/2014/main" id="{E5D2A81B-4C69-4265-99DC-3B139D91B02E}"/>
              </a:ext>
            </a:extLst>
          </p:cNvPr>
          <p:cNvSpPr/>
          <p:nvPr/>
        </p:nvSpPr>
        <p:spPr>
          <a:xfrm>
            <a:off x="4121820" y="5422337"/>
            <a:ext cx="8093788" cy="877163"/>
          </a:xfrm>
          <a:prstGeom prst="rect">
            <a:avLst/>
          </a:prstGeom>
          <a:solidFill>
            <a:schemeClr val="accent5">
              <a:lumMod val="20000"/>
              <a:lumOff val="80000"/>
            </a:schemeClr>
          </a:solidFill>
          <a:ln w="28575">
            <a:noFill/>
          </a:ln>
        </p:spPr>
        <p:txBody>
          <a:bodyPr wrap="square" lIns="182880" tIns="91440" rIns="182880" bIns="91440" rtlCol="0">
            <a:spAutoFit/>
          </a:bodyPr>
          <a:lstStyle/>
          <a:p>
            <a:pPr algn="ctr">
              <a:spcBef>
                <a:spcPts val="600"/>
              </a:spcBef>
            </a:pPr>
            <a:r>
              <a:rPr lang="en-US" sz="2000" dirty="0"/>
              <a:t>Visit our page and check back often for updates!</a:t>
            </a:r>
          </a:p>
          <a:p>
            <a:pPr algn="ctr">
              <a:spcBef>
                <a:spcPts val="600"/>
              </a:spcBef>
            </a:pPr>
            <a:r>
              <a:rPr lang="en-US" sz="2000" dirty="0"/>
              <a:t> </a:t>
            </a:r>
            <a:r>
              <a:rPr lang="en-US" sz="2000" dirty="0">
                <a:hlinkClick r:id="rId2"/>
              </a:rPr>
              <a:t>https://grants.nih.gov/policy/natural-disasters/corona-virus.htm</a:t>
            </a:r>
            <a:endParaRPr lang="en-US" sz="2000" dirty="0"/>
          </a:p>
        </p:txBody>
      </p:sp>
      <p:pic>
        <p:nvPicPr>
          <p:cNvPr id="12" name="Content Placeholder 4">
            <a:extLst>
              <a:ext uri="{FF2B5EF4-FFF2-40B4-BE49-F238E27FC236}">
                <a16:creationId xmlns:a16="http://schemas.microsoft.com/office/drawing/2014/main" id="{FE68BA40-9AAF-4A68-A192-57B0C1ED33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1820" y="2296538"/>
            <a:ext cx="8070180" cy="2921487"/>
          </a:xfrm>
          <a:prstGeom prst="rect">
            <a:avLst/>
          </a:prstGeom>
        </p:spPr>
      </p:pic>
    </p:spTree>
    <p:extLst>
      <p:ext uri="{BB962C8B-B14F-4D97-AF65-F5344CB8AC3E}">
        <p14:creationId xmlns:p14="http://schemas.microsoft.com/office/powerpoint/2010/main" val="411084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86404-4B02-48E3-9013-F7B45A7C7B03}"/>
              </a:ext>
            </a:extLst>
          </p:cNvPr>
          <p:cNvSpPr>
            <a:spLocks noGrp="1"/>
          </p:cNvSpPr>
          <p:nvPr>
            <p:ph type="sldNum" sz="quarter" idx="4"/>
          </p:nvPr>
        </p:nvSpPr>
        <p:spPr/>
        <p:txBody>
          <a:bodyPr/>
          <a:lstStyle/>
          <a:p>
            <a:fld id="{A7DDB576-49B3-42E2-89EA-6E35EA8EF806}" type="slidenum">
              <a:rPr lang="en-US" smtClean="0"/>
              <a:pPr/>
              <a:t>4</a:t>
            </a:fld>
            <a:endParaRPr lang="en-US" dirty="0"/>
          </a:p>
        </p:txBody>
      </p:sp>
      <p:sp>
        <p:nvSpPr>
          <p:cNvPr id="3" name="Content Placeholder 2">
            <a:extLst>
              <a:ext uri="{FF2B5EF4-FFF2-40B4-BE49-F238E27FC236}">
                <a16:creationId xmlns:a16="http://schemas.microsoft.com/office/drawing/2014/main" id="{DC177015-4F1F-46F1-BC69-024E17993989}"/>
              </a:ext>
            </a:extLst>
          </p:cNvPr>
          <p:cNvSpPr>
            <a:spLocks noGrp="1"/>
          </p:cNvSpPr>
          <p:nvPr>
            <p:ph idx="1"/>
          </p:nvPr>
        </p:nvSpPr>
        <p:spPr/>
        <p:txBody>
          <a:bodyPr/>
          <a:lstStyle/>
          <a:p>
            <a:pPr lvl="0">
              <a:lnSpc>
                <a:spcPct val="108000"/>
              </a:lnSpc>
              <a:spcBef>
                <a:spcPts val="1200"/>
              </a:spcBef>
            </a:pPr>
            <a:r>
              <a:rPr lang="en-US" sz="2800" dirty="0"/>
              <a:t>Extramural staff are working remotely</a:t>
            </a:r>
          </a:p>
          <a:p>
            <a:pPr lvl="0">
              <a:lnSpc>
                <a:spcPct val="108000"/>
              </a:lnSpc>
              <a:spcBef>
                <a:spcPts val="1200"/>
              </a:spcBef>
            </a:pPr>
            <a:r>
              <a:rPr lang="en-US" sz="2800" dirty="0"/>
              <a:t>We continue to process applications and make awards</a:t>
            </a:r>
          </a:p>
          <a:p>
            <a:pPr lvl="0">
              <a:lnSpc>
                <a:spcPct val="108000"/>
              </a:lnSpc>
              <a:spcBef>
                <a:spcPts val="1200"/>
              </a:spcBef>
            </a:pPr>
            <a:r>
              <a:rPr lang="en-US" sz="2800" dirty="0"/>
              <a:t>We are conducting peer review meetings virtually</a:t>
            </a:r>
          </a:p>
          <a:p>
            <a:pPr lvl="0">
              <a:lnSpc>
                <a:spcPct val="108000"/>
              </a:lnSpc>
              <a:spcBef>
                <a:spcPts val="1200"/>
              </a:spcBef>
            </a:pPr>
            <a:r>
              <a:rPr lang="en-US" sz="2800" dirty="0"/>
              <a:t>We are working diligently to provide funding opportunities to support COVID-19 research</a:t>
            </a:r>
          </a:p>
          <a:p>
            <a:endParaRPr lang="en-US" dirty="0"/>
          </a:p>
        </p:txBody>
      </p:sp>
      <p:sp>
        <p:nvSpPr>
          <p:cNvPr id="4" name="Title 3">
            <a:extLst>
              <a:ext uri="{FF2B5EF4-FFF2-40B4-BE49-F238E27FC236}">
                <a16:creationId xmlns:a16="http://schemas.microsoft.com/office/drawing/2014/main" id="{F81C0266-90DE-49A4-A080-31E91B6A7E0E}"/>
              </a:ext>
            </a:extLst>
          </p:cNvPr>
          <p:cNvSpPr>
            <a:spLocks noGrp="1"/>
          </p:cNvSpPr>
          <p:nvPr>
            <p:ph type="title"/>
          </p:nvPr>
        </p:nvSpPr>
        <p:spPr/>
        <p:txBody>
          <a:bodyPr/>
          <a:lstStyle/>
          <a:p>
            <a:r>
              <a:rPr lang="en-US" dirty="0"/>
              <a:t>NIH is Open for Business</a:t>
            </a:r>
          </a:p>
        </p:txBody>
      </p:sp>
    </p:spTree>
    <p:extLst>
      <p:ext uri="{BB962C8B-B14F-4D97-AF65-F5344CB8AC3E}">
        <p14:creationId xmlns:p14="http://schemas.microsoft.com/office/powerpoint/2010/main" val="592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A568D-EFA0-4010-851B-FA2EB860C07D}"/>
              </a:ext>
            </a:extLst>
          </p:cNvPr>
          <p:cNvSpPr>
            <a:spLocks noGrp="1"/>
          </p:cNvSpPr>
          <p:nvPr>
            <p:ph type="sldNum" sz="quarter" idx="4"/>
          </p:nvPr>
        </p:nvSpPr>
        <p:spPr/>
        <p:txBody>
          <a:bodyPr/>
          <a:lstStyle/>
          <a:p>
            <a:fld id="{A7DDB576-49B3-42E2-89EA-6E35EA8EF806}" type="slidenum">
              <a:rPr lang="en-US" smtClean="0"/>
              <a:pPr/>
              <a:t>5</a:t>
            </a:fld>
            <a:endParaRPr lang="en-US" dirty="0"/>
          </a:p>
        </p:txBody>
      </p:sp>
      <p:sp>
        <p:nvSpPr>
          <p:cNvPr id="3" name="Content Placeholder 2">
            <a:extLst>
              <a:ext uri="{FF2B5EF4-FFF2-40B4-BE49-F238E27FC236}">
                <a16:creationId xmlns:a16="http://schemas.microsoft.com/office/drawing/2014/main" id="{0676241C-7F56-41EF-8B4B-CE26480F8E4B}"/>
              </a:ext>
            </a:extLst>
          </p:cNvPr>
          <p:cNvSpPr>
            <a:spLocks noGrp="1"/>
          </p:cNvSpPr>
          <p:nvPr>
            <p:ph idx="1"/>
          </p:nvPr>
        </p:nvSpPr>
        <p:spPr/>
        <p:txBody>
          <a:bodyPr/>
          <a:lstStyle/>
          <a:p>
            <a:pPr lvl="0"/>
            <a:r>
              <a:rPr lang="en-US" dirty="0"/>
              <a:t>Funding through competing supplements, administrative supplements, new awards</a:t>
            </a:r>
          </a:p>
          <a:p>
            <a:pPr lvl="0"/>
            <a:r>
              <a:rPr lang="en-US" dirty="0"/>
              <a:t>Many opportunities listed on </a:t>
            </a:r>
            <a:r>
              <a:rPr lang="en-US" u="sng" dirty="0">
                <a:hlinkClick r:id="rId2"/>
              </a:rPr>
              <a:t>Coronavirus Disease 2019 (COVID-19): Information for NIH Applicants and Recipients of NIH Funding</a:t>
            </a:r>
            <a:r>
              <a:rPr lang="en-US" dirty="0"/>
              <a:t> website</a:t>
            </a:r>
          </a:p>
          <a:p>
            <a:endParaRPr lang="en-US" dirty="0"/>
          </a:p>
        </p:txBody>
      </p:sp>
      <p:sp>
        <p:nvSpPr>
          <p:cNvPr id="4" name="Title 3">
            <a:extLst>
              <a:ext uri="{FF2B5EF4-FFF2-40B4-BE49-F238E27FC236}">
                <a16:creationId xmlns:a16="http://schemas.microsoft.com/office/drawing/2014/main" id="{97E84089-5EE5-426A-838E-5694DBCD2D50}"/>
              </a:ext>
            </a:extLst>
          </p:cNvPr>
          <p:cNvSpPr>
            <a:spLocks noGrp="1"/>
          </p:cNvSpPr>
          <p:nvPr>
            <p:ph type="title"/>
          </p:nvPr>
        </p:nvSpPr>
        <p:spPr/>
        <p:txBody>
          <a:bodyPr/>
          <a:lstStyle/>
          <a:p>
            <a:r>
              <a:rPr lang="en-US" dirty="0"/>
              <a:t>COVID-19 Funding Opportunities </a:t>
            </a:r>
          </a:p>
        </p:txBody>
      </p:sp>
      <p:pic>
        <p:nvPicPr>
          <p:cNvPr id="5" name="Content Placeholder 4">
            <a:extLst>
              <a:ext uri="{FF2B5EF4-FFF2-40B4-BE49-F238E27FC236}">
                <a16:creationId xmlns:a16="http://schemas.microsoft.com/office/drawing/2014/main" id="{26B20E56-9683-4694-B13D-F586F10BA5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62741" y="3826836"/>
            <a:ext cx="6491883" cy="2350127"/>
          </a:xfrm>
          <a:prstGeom prst="rect">
            <a:avLst/>
          </a:prstGeom>
        </p:spPr>
      </p:pic>
    </p:spTree>
    <p:extLst>
      <p:ext uri="{BB962C8B-B14F-4D97-AF65-F5344CB8AC3E}">
        <p14:creationId xmlns:p14="http://schemas.microsoft.com/office/powerpoint/2010/main" val="384889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2EEA13-B138-4E50-8C40-AFAA3CCEFE76}"/>
              </a:ext>
            </a:extLst>
          </p:cNvPr>
          <p:cNvSpPr>
            <a:spLocks noGrp="1"/>
          </p:cNvSpPr>
          <p:nvPr>
            <p:ph type="sldNum" sz="quarter" idx="4"/>
          </p:nvPr>
        </p:nvSpPr>
        <p:spPr/>
        <p:txBody>
          <a:bodyPr/>
          <a:lstStyle/>
          <a:p>
            <a:fld id="{A7DDB576-49B3-42E2-89EA-6E35EA8EF806}" type="slidenum">
              <a:rPr lang="en-US" smtClean="0"/>
              <a:pPr/>
              <a:t>6</a:t>
            </a:fld>
            <a:endParaRPr lang="en-US" dirty="0"/>
          </a:p>
        </p:txBody>
      </p:sp>
      <p:sp>
        <p:nvSpPr>
          <p:cNvPr id="4" name="Title 3">
            <a:extLst>
              <a:ext uri="{FF2B5EF4-FFF2-40B4-BE49-F238E27FC236}">
                <a16:creationId xmlns:a16="http://schemas.microsoft.com/office/drawing/2014/main" id="{A1398E90-A761-4770-90EB-BC7AF80BB068}"/>
              </a:ext>
            </a:extLst>
          </p:cNvPr>
          <p:cNvSpPr>
            <a:spLocks noGrp="1"/>
          </p:cNvSpPr>
          <p:nvPr>
            <p:ph type="title"/>
          </p:nvPr>
        </p:nvSpPr>
        <p:spPr/>
        <p:txBody>
          <a:bodyPr/>
          <a:lstStyle/>
          <a:p>
            <a:r>
              <a:rPr lang="en-US"/>
              <a:t>RADx-UP Notice of Special Interest</a:t>
            </a:r>
          </a:p>
        </p:txBody>
      </p:sp>
      <p:pic>
        <p:nvPicPr>
          <p:cNvPr id="5" name="Picture 4">
            <a:extLst>
              <a:ext uri="{FF2B5EF4-FFF2-40B4-BE49-F238E27FC236}">
                <a16:creationId xmlns:a16="http://schemas.microsoft.com/office/drawing/2014/main" id="{3FBC0DA8-A0B9-4C4A-ACD1-50A6B0E9C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996" y="1555995"/>
            <a:ext cx="10048007" cy="4005583"/>
          </a:xfrm>
          <a:prstGeom prst="rect">
            <a:avLst/>
          </a:prstGeom>
          <a:effectLst>
            <a:outerShdw blurRad="50800" dist="38100" dir="2700000" algn="tl" rotWithShape="0">
              <a:prstClr val="black">
                <a:alpha val="40000"/>
              </a:prstClr>
            </a:outerShdw>
          </a:effectLst>
        </p:spPr>
      </p:pic>
      <p:sp>
        <p:nvSpPr>
          <p:cNvPr id="8" name="TextBox 7" descr="Learn more: https://grants.nih.gov/grants/guide/notice-files/NOT-OD-20-121.html&#10;https://www.nih.gov/research-training/medical-research-initiatives/radx    &#10;">
            <a:extLst>
              <a:ext uri="{FF2B5EF4-FFF2-40B4-BE49-F238E27FC236}">
                <a16:creationId xmlns:a16="http://schemas.microsoft.com/office/drawing/2014/main" id="{3D4DB1B3-C4E1-41B3-A01E-BAEF031EE226}"/>
              </a:ext>
            </a:extLst>
          </p:cNvPr>
          <p:cNvSpPr txBox="1"/>
          <p:nvPr/>
        </p:nvSpPr>
        <p:spPr>
          <a:xfrm>
            <a:off x="1876926" y="5777786"/>
            <a:ext cx="8927432" cy="953453"/>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r>
              <a:rPr lang="en-US" sz="1600"/>
              <a:t>Learn more: </a:t>
            </a:r>
            <a:r>
              <a:rPr lang="en-US" sz="1600">
                <a:hlinkClick r:id="rId3"/>
              </a:rPr>
              <a:t>NOT-OD-20-121</a:t>
            </a:r>
            <a:endParaRPr lang="en-US" sz="1600"/>
          </a:p>
          <a:p>
            <a:pPr algn="ctr"/>
            <a:r>
              <a:rPr lang="en-US" sz="1600">
                <a:hlinkClick r:id="rId4"/>
              </a:rPr>
              <a:t>Rapid Acceleration of Diagnostics (RADx) and RADx Underserved Populations (UP)</a:t>
            </a:r>
            <a:r>
              <a:rPr lang="en-US" sz="1600"/>
              <a:t>    </a:t>
            </a:r>
          </a:p>
        </p:txBody>
      </p:sp>
    </p:spTree>
    <p:extLst>
      <p:ext uri="{BB962C8B-B14F-4D97-AF65-F5344CB8AC3E}">
        <p14:creationId xmlns:p14="http://schemas.microsoft.com/office/powerpoint/2010/main" val="310690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F8439-4373-44C6-B266-51DC62A82B01}"/>
              </a:ext>
            </a:extLst>
          </p:cNvPr>
          <p:cNvSpPr>
            <a:spLocks noGrp="1"/>
          </p:cNvSpPr>
          <p:nvPr>
            <p:ph type="sldNum" sz="quarter" idx="4"/>
          </p:nvPr>
        </p:nvSpPr>
        <p:spPr/>
        <p:txBody>
          <a:bodyPr/>
          <a:lstStyle/>
          <a:p>
            <a:fld id="{A7DDB576-49B3-42E2-89EA-6E35EA8EF806}" type="slidenum">
              <a:rPr lang="en-US" smtClean="0"/>
              <a:pPr/>
              <a:t>7</a:t>
            </a:fld>
            <a:endParaRPr lang="en-US" dirty="0"/>
          </a:p>
        </p:txBody>
      </p:sp>
      <p:sp>
        <p:nvSpPr>
          <p:cNvPr id="4" name="Title 3">
            <a:extLst>
              <a:ext uri="{FF2B5EF4-FFF2-40B4-BE49-F238E27FC236}">
                <a16:creationId xmlns:a16="http://schemas.microsoft.com/office/drawing/2014/main" id="{92407A47-6D43-47DB-8ECE-F101F42067E0}"/>
              </a:ext>
            </a:extLst>
          </p:cNvPr>
          <p:cNvSpPr>
            <a:spLocks noGrp="1"/>
          </p:cNvSpPr>
          <p:nvPr>
            <p:ph type="title"/>
          </p:nvPr>
        </p:nvSpPr>
        <p:spPr/>
        <p:txBody>
          <a:bodyPr>
            <a:normAutofit/>
          </a:bodyPr>
          <a:lstStyle/>
          <a:p>
            <a:r>
              <a:rPr lang="en-US"/>
              <a:t>NIH Point-of-Care Technology Research Network Opportunities</a:t>
            </a:r>
          </a:p>
        </p:txBody>
      </p:sp>
      <p:pic>
        <p:nvPicPr>
          <p:cNvPr id="5" name="Picture 4">
            <a:extLst>
              <a:ext uri="{FF2B5EF4-FFF2-40B4-BE49-F238E27FC236}">
                <a16:creationId xmlns:a16="http://schemas.microsoft.com/office/drawing/2014/main" id="{29BFBF09-7485-433B-98CE-30AFA4DB1D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75505"/>
            <a:ext cx="10604529" cy="3619661"/>
          </a:xfrm>
          <a:prstGeom prst="rect">
            <a:avLst/>
          </a:prstGeom>
          <a:effectLst>
            <a:outerShdw blurRad="50800" dist="38100" dir="2700000" algn="tl" rotWithShape="0">
              <a:prstClr val="black">
                <a:alpha val="40000"/>
              </a:prstClr>
            </a:outerShdw>
          </a:effectLst>
        </p:spPr>
      </p:pic>
      <p:sp>
        <p:nvSpPr>
          <p:cNvPr id="6" name="TextBox 5" descr="Learn more: https://www.poctrn.org/radx">
            <a:extLst>
              <a:ext uri="{FF2B5EF4-FFF2-40B4-BE49-F238E27FC236}">
                <a16:creationId xmlns:a16="http://schemas.microsoft.com/office/drawing/2014/main" id="{04122728-2A58-440B-B5EC-52892FE28AC7}"/>
              </a:ext>
            </a:extLst>
          </p:cNvPr>
          <p:cNvSpPr txBox="1"/>
          <p:nvPr/>
        </p:nvSpPr>
        <p:spPr>
          <a:xfrm>
            <a:off x="3646700" y="5679983"/>
            <a:ext cx="4898600" cy="715089"/>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r>
              <a:rPr lang="en-US"/>
              <a:t>Learn more: </a:t>
            </a:r>
            <a:r>
              <a:rPr lang="en-US">
                <a:hlinkClick r:id="rId3"/>
              </a:rPr>
              <a:t>NIH POCTRN</a:t>
            </a:r>
            <a:endParaRPr lang="en-US"/>
          </a:p>
        </p:txBody>
      </p:sp>
    </p:spTree>
    <p:extLst>
      <p:ext uri="{BB962C8B-B14F-4D97-AF65-F5344CB8AC3E}">
        <p14:creationId xmlns:p14="http://schemas.microsoft.com/office/powerpoint/2010/main" val="18814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77F711-1954-4A2F-8754-8F9972977164}"/>
              </a:ext>
            </a:extLst>
          </p:cNvPr>
          <p:cNvSpPr>
            <a:spLocks noGrp="1"/>
          </p:cNvSpPr>
          <p:nvPr>
            <p:ph type="sldNum" sz="quarter" idx="4"/>
          </p:nvPr>
        </p:nvSpPr>
        <p:spPr/>
        <p:txBody>
          <a:bodyPr/>
          <a:lstStyle/>
          <a:p>
            <a:fld id="{A7DDB576-49B3-42E2-89EA-6E35EA8EF806}" type="slidenum">
              <a:rPr lang="en-US" smtClean="0"/>
              <a:pPr/>
              <a:t>8</a:t>
            </a:fld>
            <a:endParaRPr lang="en-US" dirty="0"/>
          </a:p>
        </p:txBody>
      </p:sp>
      <p:sp>
        <p:nvSpPr>
          <p:cNvPr id="3" name="Content Placeholder 2">
            <a:extLst>
              <a:ext uri="{FF2B5EF4-FFF2-40B4-BE49-F238E27FC236}">
                <a16:creationId xmlns:a16="http://schemas.microsoft.com/office/drawing/2014/main" id="{E3718E5A-BF86-4784-ADAF-2384C4DB9C77}"/>
              </a:ext>
            </a:extLst>
          </p:cNvPr>
          <p:cNvSpPr>
            <a:spLocks noGrp="1"/>
          </p:cNvSpPr>
          <p:nvPr>
            <p:ph idx="1"/>
          </p:nvPr>
        </p:nvSpPr>
        <p:spPr>
          <a:xfrm>
            <a:off x="512284" y="1353461"/>
            <a:ext cx="10983817" cy="4729805"/>
          </a:xfrm>
        </p:spPr>
        <p:txBody>
          <a:bodyPr>
            <a:normAutofit/>
          </a:bodyPr>
          <a:lstStyle/>
          <a:p>
            <a:pPr lvl="0"/>
            <a:r>
              <a:rPr lang="en-US" dirty="0"/>
              <a:t>As long as recipients are not repurposing NIH grant projects in order to donate PPE and other lab supplies to hospitals, medical centers, and other local entities, they may do so without prior approval to serve the public health emergency crisis for COVID-19 response. </a:t>
            </a:r>
          </a:p>
          <a:p>
            <a:pPr lvl="0"/>
            <a:r>
              <a:rPr lang="en-US" dirty="0"/>
              <a:t>Reach out to your NIH program officer and grants management staff with specific questions. </a:t>
            </a:r>
          </a:p>
          <a:p>
            <a:pPr marL="0" lv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99CCC624-FE6E-4AAE-B177-36DC554C02F4}"/>
              </a:ext>
            </a:extLst>
          </p:cNvPr>
          <p:cNvSpPr>
            <a:spLocks noGrp="1"/>
          </p:cNvSpPr>
          <p:nvPr>
            <p:ph type="title"/>
          </p:nvPr>
        </p:nvSpPr>
        <p:spPr>
          <a:xfrm>
            <a:off x="746392" y="220693"/>
            <a:ext cx="10515600" cy="1325563"/>
          </a:xfrm>
        </p:spPr>
        <p:txBody>
          <a:bodyPr/>
          <a:lstStyle/>
          <a:p>
            <a:r>
              <a:rPr lang="en-US" dirty="0"/>
              <a:t>Donating Research Supplies</a:t>
            </a:r>
          </a:p>
        </p:txBody>
      </p:sp>
      <p:sp>
        <p:nvSpPr>
          <p:cNvPr id="5" name="TextBox 4" descr="FAQs: grants.nih.gov/faqs#/covid-19.htm&#10;">
            <a:extLst>
              <a:ext uri="{FF2B5EF4-FFF2-40B4-BE49-F238E27FC236}">
                <a16:creationId xmlns:a16="http://schemas.microsoft.com/office/drawing/2014/main" id="{F734B66E-4B7E-4DAA-9445-DF39F992632F}"/>
              </a:ext>
            </a:extLst>
          </p:cNvPr>
          <p:cNvSpPr txBox="1"/>
          <p:nvPr/>
        </p:nvSpPr>
        <p:spPr>
          <a:xfrm>
            <a:off x="3202663" y="5504539"/>
            <a:ext cx="5786674"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gn="ctr"/>
            <a:r>
              <a:rPr lang="en-US" sz="2000" dirty="0"/>
              <a:t>FAQs: </a:t>
            </a:r>
            <a:r>
              <a:rPr lang="en-US" sz="2000" u="sng" dirty="0">
                <a:hlinkClick r:id="rId2"/>
              </a:rPr>
              <a:t>grants.nih.gov/</a:t>
            </a:r>
            <a:r>
              <a:rPr lang="en-US" sz="2000" u="sng" dirty="0" err="1">
                <a:hlinkClick r:id="rId2"/>
              </a:rPr>
              <a:t>faqs</a:t>
            </a:r>
            <a:r>
              <a:rPr lang="en-US" sz="2000" u="sng" dirty="0">
                <a:hlinkClick r:id="rId2"/>
              </a:rPr>
              <a:t>#/covid-19.htm</a:t>
            </a:r>
            <a:endParaRPr lang="en-US" sz="2000" dirty="0"/>
          </a:p>
        </p:txBody>
      </p:sp>
    </p:spTree>
    <p:extLst>
      <p:ext uri="{BB962C8B-B14F-4D97-AF65-F5344CB8AC3E}">
        <p14:creationId xmlns:p14="http://schemas.microsoft.com/office/powerpoint/2010/main" val="86252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FF105-6017-42C1-9935-0BA5C5477ACA}"/>
              </a:ext>
            </a:extLst>
          </p:cNvPr>
          <p:cNvSpPr>
            <a:spLocks noGrp="1"/>
          </p:cNvSpPr>
          <p:nvPr>
            <p:ph type="sldNum" sz="quarter" idx="4"/>
          </p:nvPr>
        </p:nvSpPr>
        <p:spPr/>
        <p:txBody>
          <a:bodyPr/>
          <a:lstStyle/>
          <a:p>
            <a:fld id="{A7DDB576-49B3-42E2-89EA-6E35EA8EF806}" type="slidenum">
              <a:rPr lang="en-US" smtClean="0"/>
              <a:pPr/>
              <a:t>9</a:t>
            </a:fld>
            <a:endParaRPr lang="en-US" dirty="0"/>
          </a:p>
        </p:txBody>
      </p:sp>
      <p:sp>
        <p:nvSpPr>
          <p:cNvPr id="3" name="Content Placeholder 2">
            <a:extLst>
              <a:ext uri="{FF2B5EF4-FFF2-40B4-BE49-F238E27FC236}">
                <a16:creationId xmlns:a16="http://schemas.microsoft.com/office/drawing/2014/main" id="{5D0A3415-8D24-4454-A778-9EB6FFA896C0}"/>
              </a:ext>
            </a:extLst>
          </p:cNvPr>
          <p:cNvSpPr>
            <a:spLocks noGrp="1"/>
          </p:cNvSpPr>
          <p:nvPr>
            <p:ph idx="1"/>
          </p:nvPr>
        </p:nvSpPr>
        <p:spPr>
          <a:xfrm>
            <a:off x="838200" y="1523736"/>
            <a:ext cx="10515600" cy="4603657"/>
          </a:xfrm>
        </p:spPr>
        <p:txBody>
          <a:bodyPr>
            <a:normAutofit/>
          </a:bodyPr>
          <a:lstStyle/>
          <a:p>
            <a:pPr lvl="0"/>
            <a:r>
              <a:rPr lang="en-US" dirty="0"/>
              <a:t>Some NIH Institutes have extended deadlines for select FOAs</a:t>
            </a:r>
          </a:p>
          <a:p>
            <a:pPr lvl="0"/>
            <a:r>
              <a:rPr lang="en-US" dirty="0"/>
              <a:t>For all other FOAs NIH is taking a very flexible stance for applications submitted within the </a:t>
            </a:r>
            <a:r>
              <a:rPr lang="en-US" u="sng" dirty="0">
                <a:hlinkClick r:id="rId2"/>
              </a:rPr>
              <a:t>standard two week late policy</a:t>
            </a:r>
            <a:endParaRPr lang="en-US" dirty="0"/>
          </a:p>
          <a:p>
            <a:pPr marL="0" lvl="0" indent="0">
              <a:spcBef>
                <a:spcPts val="1800"/>
              </a:spcBef>
              <a:buNone/>
            </a:pPr>
            <a:endParaRPr lang="en-US" sz="2800" dirty="0"/>
          </a:p>
          <a:p>
            <a:endParaRPr lang="en-US" dirty="0"/>
          </a:p>
        </p:txBody>
      </p:sp>
      <p:sp>
        <p:nvSpPr>
          <p:cNvPr id="4" name="Title 3">
            <a:extLst>
              <a:ext uri="{FF2B5EF4-FFF2-40B4-BE49-F238E27FC236}">
                <a16:creationId xmlns:a16="http://schemas.microsoft.com/office/drawing/2014/main" id="{54B5DE5A-D3BD-4D03-96EA-E63042A56893}"/>
              </a:ext>
            </a:extLst>
          </p:cNvPr>
          <p:cNvSpPr>
            <a:spLocks noGrp="1"/>
          </p:cNvSpPr>
          <p:nvPr>
            <p:ph type="title"/>
          </p:nvPr>
        </p:nvSpPr>
        <p:spPr>
          <a:xfrm>
            <a:off x="883920" y="130786"/>
            <a:ext cx="10515600" cy="1325563"/>
          </a:xfrm>
        </p:spPr>
        <p:txBody>
          <a:bodyPr/>
          <a:lstStyle/>
          <a:p>
            <a:r>
              <a:rPr lang="en-US" dirty="0"/>
              <a:t>Application Deadlines</a:t>
            </a:r>
          </a:p>
        </p:txBody>
      </p:sp>
      <p:sp>
        <p:nvSpPr>
          <p:cNvPr id="5" name="TextBox 4" descr="Late application policy notices are listed on the Coronavirus Disease 2019 (COVID-19): Information for NIH Applicants and Recipients of NIH Funding website&#10;&#10;">
            <a:extLst>
              <a:ext uri="{FF2B5EF4-FFF2-40B4-BE49-F238E27FC236}">
                <a16:creationId xmlns:a16="http://schemas.microsoft.com/office/drawing/2014/main" id="{D4D0ABED-3B0B-4AFE-B118-E88096C68E79}"/>
              </a:ext>
            </a:extLst>
          </p:cNvPr>
          <p:cNvSpPr txBox="1"/>
          <p:nvPr/>
        </p:nvSpPr>
        <p:spPr>
          <a:xfrm>
            <a:off x="1316665" y="4976913"/>
            <a:ext cx="9558670" cy="1021556"/>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lvl="0"/>
            <a:r>
              <a:rPr lang="en-US" dirty="0"/>
              <a:t>Late application policy notices are listed on the </a:t>
            </a:r>
            <a:r>
              <a:rPr lang="en-US" u="sng" dirty="0">
                <a:hlinkClick r:id="rId3"/>
              </a:rPr>
              <a:t>Coronavirus Disease 2019 (COVID-19): Information for NIH Applicants and Recipients of NIH Funding</a:t>
            </a:r>
            <a:r>
              <a:rPr lang="en-US" dirty="0"/>
              <a:t> website</a:t>
            </a:r>
          </a:p>
        </p:txBody>
      </p:sp>
    </p:spTree>
    <p:extLst>
      <p:ext uri="{BB962C8B-B14F-4D97-AF65-F5344CB8AC3E}">
        <p14:creationId xmlns:p14="http://schemas.microsoft.com/office/powerpoint/2010/main" val="3060159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CE516E706B8441AAF8D1CD31048E5B" ma:contentTypeVersion="12" ma:contentTypeDescription="Create a new document." ma:contentTypeScope="" ma:versionID="3390d714ed6f05dc7710a776ad010fe0">
  <xsd:schema xmlns:xsd="http://www.w3.org/2001/XMLSchema" xmlns:xs="http://www.w3.org/2001/XMLSchema" xmlns:p="http://schemas.microsoft.com/office/2006/metadata/properties" xmlns:ns3="579d9f9d-1af6-44d4-bab5-6fcb7eb5d282" xmlns:ns4="236d6b1c-424c-4f62-8c60-7c47d59786a3" targetNamespace="http://schemas.microsoft.com/office/2006/metadata/properties" ma:root="true" ma:fieldsID="098683ebe92d8530acf89be953a059bc" ns3:_="" ns4:_="">
    <xsd:import namespace="579d9f9d-1af6-44d4-bab5-6fcb7eb5d282"/>
    <xsd:import namespace="236d6b1c-424c-4f62-8c60-7c47d59786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d9f9d-1af6-44d4-bab5-6fcb7eb5d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6d6b1c-424c-4f62-8c60-7c47d59786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46BB0C-6012-465E-87C1-5EA49490DF4E}">
  <ds:schemaRefs>
    <ds:schemaRef ds:uri="http://schemas.microsoft.com/office/2006/documentManagement/types"/>
    <ds:schemaRef ds:uri="236d6b1c-424c-4f62-8c60-7c47d59786a3"/>
    <ds:schemaRef ds:uri="579d9f9d-1af6-44d4-bab5-6fcb7eb5d282"/>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AA476B35-C109-4884-B53C-0657194B1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d9f9d-1af6-44d4-bab5-6fcb7eb5d282"/>
    <ds:schemaRef ds:uri="236d6b1c-424c-4f62-8c60-7c47d5978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303</TotalTime>
  <Words>1060</Words>
  <Application>Microsoft Office PowerPoint</Application>
  <PresentationFormat>Widescreen</PresentationFormat>
  <Paragraphs>105</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Open Sans</vt:lpstr>
      <vt:lpstr>Open Sans Light</vt:lpstr>
      <vt:lpstr>Open Sans Light ITALIC</vt:lpstr>
      <vt:lpstr>Arial</vt:lpstr>
      <vt:lpstr>Calibri Light</vt:lpstr>
      <vt:lpstr>Calibri</vt:lpstr>
      <vt:lpstr>Open Sans ExtraBold</vt:lpstr>
      <vt:lpstr>Office Theme</vt:lpstr>
      <vt:lpstr>Information for NIH Applicants and Recipients of NIH Funding Related to COVID-19 </vt:lpstr>
      <vt:lpstr>Patient Care and Researcher Safety is the First Priority</vt:lpstr>
      <vt:lpstr>Stay Up to Date</vt:lpstr>
      <vt:lpstr>NIH is Open for Business</vt:lpstr>
      <vt:lpstr>COVID-19 Funding Opportunities </vt:lpstr>
      <vt:lpstr>RADx-UP Notice of Special Interest</vt:lpstr>
      <vt:lpstr>NIH Point-of-Care Technology Research Network Opportunities</vt:lpstr>
      <vt:lpstr>Donating Research Supplies</vt:lpstr>
      <vt:lpstr>Application Deadlines</vt:lpstr>
      <vt:lpstr>Post-Submission Materials</vt:lpstr>
      <vt:lpstr>Salaries &amp; Stipends</vt:lpstr>
      <vt:lpstr>Guidance on Human Research Affected by COVID-19</vt:lpstr>
      <vt:lpstr>Guidance to Help IACUCs Prepare for and Cope with the COVID-19 Pandemic </vt:lpstr>
      <vt:lpstr>Administrative Flexibilities</vt:lpstr>
      <vt:lpstr>Administrative Flexibilities (continued)</vt:lpstr>
      <vt:lpstr>Accommodations for Loss of Research Time</vt:lpstr>
      <vt:lpstr>Advice for Applicants &amp; Recipients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NIH Applicants and Recipients of NIH Funding Related to COVID-19</dc:title>
  <dc:creator>Sullivan, Elyse (NIH/OD) [E]</dc:creator>
  <cp:lastModifiedBy>Columbus, Megan (NIH/OD) [E]</cp:lastModifiedBy>
  <cp:revision>33</cp:revision>
  <dcterms:created xsi:type="dcterms:W3CDTF">2020-04-01T16:42:00Z</dcterms:created>
  <dcterms:modified xsi:type="dcterms:W3CDTF">2020-07-31T17:22:58Z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0x0101001BCE516E706B8441AAF8D1CD31048E5B</vt:lpwstr>
  </property>
</Properties>
</file>